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4"/>
  </p:sldMasterIdLst>
  <p:notesMasterIdLst>
    <p:notesMasterId r:id="rId15"/>
  </p:notesMasterIdLst>
  <p:handoutMasterIdLst>
    <p:handoutMasterId r:id="rId16"/>
  </p:handoutMasterIdLst>
  <p:sldIdLst>
    <p:sldId id="289" r:id="rId5"/>
    <p:sldId id="288" r:id="rId6"/>
    <p:sldId id="276" r:id="rId7"/>
    <p:sldId id="283" r:id="rId8"/>
    <p:sldId id="265" r:id="rId9"/>
    <p:sldId id="264" r:id="rId10"/>
    <p:sldId id="268" r:id="rId11"/>
    <p:sldId id="266" r:id="rId12"/>
    <p:sldId id="267" r:id="rId13"/>
    <p:sldId id="26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21" autoAdjust="0"/>
    <p:restoredTop sz="94694" autoAdjust="0"/>
  </p:normalViewPr>
  <p:slideViewPr>
    <p:cSldViewPr snapToGrid="0">
      <p:cViewPr varScale="1">
        <p:scale>
          <a:sx n="104" d="100"/>
          <a:sy n="104" d="100"/>
        </p:scale>
        <p:origin x="138" y="12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9/7/2024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B16356-3B28-4AAF-8099-7941810E2475}" type="datetimeFigureOut">
              <a:rPr lang="en-US" smtClean="0"/>
              <a:t>9/7/2024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5DA344-5FA2-43F7-9D95-CA56C82B080A}" type="slidenum">
              <a:rPr lang="en-US" smtClean="0"/>
              <a:t>‹#›</a:t>
            </a:fld>
            <a:endParaRPr lang="en-US"/>
          </a:p>
        </p:txBody>
      </p:sp>
    </p:spTree>
    <p:extLst>
      <p:ext uri="{BB962C8B-B14F-4D97-AF65-F5344CB8AC3E}">
        <p14:creationId xmlns:p14="http://schemas.microsoft.com/office/powerpoint/2010/main" val="12557629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a:t>
            </a:fld>
            <a:endParaRPr lang="en-US"/>
          </a:p>
        </p:txBody>
      </p:sp>
    </p:spTree>
    <p:extLst>
      <p:ext uri="{BB962C8B-B14F-4D97-AF65-F5344CB8AC3E}">
        <p14:creationId xmlns:p14="http://schemas.microsoft.com/office/powerpoint/2010/main" val="6954445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10</a:t>
            </a:fld>
            <a:endParaRPr lang="en-US"/>
          </a:p>
        </p:txBody>
      </p:sp>
    </p:spTree>
    <p:extLst>
      <p:ext uri="{BB962C8B-B14F-4D97-AF65-F5344CB8AC3E}">
        <p14:creationId xmlns:p14="http://schemas.microsoft.com/office/powerpoint/2010/main" val="2974415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2</a:t>
            </a:fld>
            <a:endParaRPr lang="en-US"/>
          </a:p>
        </p:txBody>
      </p:sp>
    </p:spTree>
    <p:extLst>
      <p:ext uri="{BB962C8B-B14F-4D97-AF65-F5344CB8AC3E}">
        <p14:creationId xmlns:p14="http://schemas.microsoft.com/office/powerpoint/2010/main" val="37276347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3</a:t>
            </a:fld>
            <a:endParaRPr lang="en-US"/>
          </a:p>
        </p:txBody>
      </p:sp>
    </p:spTree>
    <p:extLst>
      <p:ext uri="{BB962C8B-B14F-4D97-AF65-F5344CB8AC3E}">
        <p14:creationId xmlns:p14="http://schemas.microsoft.com/office/powerpoint/2010/main" val="12330452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4</a:t>
            </a:fld>
            <a:endParaRPr lang="en-US"/>
          </a:p>
        </p:txBody>
      </p:sp>
    </p:spTree>
    <p:extLst>
      <p:ext uri="{BB962C8B-B14F-4D97-AF65-F5344CB8AC3E}">
        <p14:creationId xmlns:p14="http://schemas.microsoft.com/office/powerpoint/2010/main" val="4658523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5</a:t>
            </a:fld>
            <a:endParaRPr lang="en-US"/>
          </a:p>
        </p:txBody>
      </p:sp>
    </p:spTree>
    <p:extLst>
      <p:ext uri="{BB962C8B-B14F-4D97-AF65-F5344CB8AC3E}">
        <p14:creationId xmlns:p14="http://schemas.microsoft.com/office/powerpoint/2010/main" val="15887698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6</a:t>
            </a:fld>
            <a:endParaRPr lang="en-US"/>
          </a:p>
        </p:txBody>
      </p:sp>
    </p:spTree>
    <p:extLst>
      <p:ext uri="{BB962C8B-B14F-4D97-AF65-F5344CB8AC3E}">
        <p14:creationId xmlns:p14="http://schemas.microsoft.com/office/powerpoint/2010/main" val="14957996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7</a:t>
            </a:fld>
            <a:endParaRPr lang="en-US"/>
          </a:p>
        </p:txBody>
      </p:sp>
    </p:spTree>
    <p:extLst>
      <p:ext uri="{BB962C8B-B14F-4D97-AF65-F5344CB8AC3E}">
        <p14:creationId xmlns:p14="http://schemas.microsoft.com/office/powerpoint/2010/main" val="7112980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8</a:t>
            </a:fld>
            <a:endParaRPr lang="en-US"/>
          </a:p>
        </p:txBody>
      </p:sp>
    </p:spTree>
    <p:extLst>
      <p:ext uri="{BB962C8B-B14F-4D97-AF65-F5344CB8AC3E}">
        <p14:creationId xmlns:p14="http://schemas.microsoft.com/office/powerpoint/2010/main" val="27299733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9</a:t>
            </a:fld>
            <a:endParaRPr lang="en-US"/>
          </a:p>
        </p:txBody>
      </p:sp>
    </p:spTree>
    <p:extLst>
      <p:ext uri="{BB962C8B-B14F-4D97-AF65-F5344CB8AC3E}">
        <p14:creationId xmlns:p14="http://schemas.microsoft.com/office/powerpoint/2010/main" val="32818806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D6D8061D-18C3-4F4F-85EF-561633F58754}" type="datetimeFigureOut">
              <a:rPr lang="en-US" smtClean="0"/>
              <a:t>9/7/2024</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4115657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D6D8061D-18C3-4F4F-85EF-561633F58754}" type="datetimeFigureOut">
              <a:rPr lang="en-US" smtClean="0"/>
              <a:t>9/7/2024</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4618958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D6D8061D-18C3-4F4F-85EF-561633F58754}" type="datetimeFigureOut">
              <a:rPr lang="en-US" smtClean="0"/>
              <a:t>9/7/2024</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4722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only">
    <p:bg>
      <p:bgPr>
        <a:solidFill>
          <a:schemeClr val="accent3">
            <a:lumMod val="20000"/>
            <a:lumOff val="80000"/>
          </a:schemeClr>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74AAEB19-4B49-2801-9B15-7682CDF04C04}"/>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D23C3EC-28B3-4644-8BE5-3288734B4639}"/>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857468" y="486137"/>
            <a:ext cx="5427584" cy="3599727"/>
          </a:xfrm>
        </p:spPr>
        <p:txBody>
          <a:bodyPr anchor="b" anchorCtr="0">
            <a:noAutofit/>
          </a:bodyPr>
          <a:lstStyle>
            <a:lvl1pPr algn="l">
              <a:defRPr sz="4400" cap="all" baseline="0">
                <a:solidFill>
                  <a:schemeClr val="accent1"/>
                </a:solidFill>
              </a:defRPr>
            </a:lvl1pPr>
          </a:lstStyle>
          <a:p>
            <a:r>
              <a:rPr lang="en-US" dirty="0"/>
              <a:t>Click to add title</a:t>
            </a:r>
          </a:p>
        </p:txBody>
      </p:sp>
      <p:sp>
        <p:nvSpPr>
          <p:cNvPr id="13" name="Picture Placeholder 12">
            <a:extLst>
              <a:ext uri="{FF2B5EF4-FFF2-40B4-BE49-F238E27FC236}">
                <a16:creationId xmlns:a16="http://schemas.microsoft.com/office/drawing/2014/main" id="{B64FCBF4-90E6-FFAA-143D-3A01CE52569B}"/>
              </a:ext>
            </a:extLst>
          </p:cNvPr>
          <p:cNvSpPr>
            <a:spLocks noGrp="1"/>
          </p:cNvSpPr>
          <p:nvPr>
            <p:ph type="pic" sz="quarter" idx="10"/>
          </p:nvPr>
        </p:nvSpPr>
        <p:spPr>
          <a:xfrm>
            <a:off x="5624774" y="-6713"/>
            <a:ext cx="6578801" cy="6894576"/>
          </a:xfrm>
          <a:custGeom>
            <a:avLst/>
            <a:gdLst>
              <a:gd name="connsiteX0" fmla="*/ 0 w 6613525"/>
              <a:gd name="connsiteY0" fmla="*/ 0 h 6858000"/>
              <a:gd name="connsiteX1" fmla="*/ 6613525 w 6613525"/>
              <a:gd name="connsiteY1" fmla="*/ 0 h 6858000"/>
              <a:gd name="connsiteX2" fmla="*/ 6613525 w 6613525"/>
              <a:gd name="connsiteY2" fmla="*/ 6858000 h 6858000"/>
              <a:gd name="connsiteX3" fmla="*/ 0 w 6613525"/>
              <a:gd name="connsiteY3" fmla="*/ 6858000 h 6858000"/>
              <a:gd name="connsiteX4" fmla="*/ 0 w 6613525"/>
              <a:gd name="connsiteY4" fmla="*/ 0 h 6858000"/>
              <a:gd name="connsiteX0" fmla="*/ 1875099 w 6613525"/>
              <a:gd name="connsiteY0" fmla="*/ 0 h 6858000"/>
              <a:gd name="connsiteX1" fmla="*/ 6613525 w 6613525"/>
              <a:gd name="connsiteY1" fmla="*/ 0 h 6858000"/>
              <a:gd name="connsiteX2" fmla="*/ 6613525 w 6613525"/>
              <a:gd name="connsiteY2" fmla="*/ 6858000 h 6858000"/>
              <a:gd name="connsiteX3" fmla="*/ 0 w 6613525"/>
              <a:gd name="connsiteY3" fmla="*/ 6858000 h 6858000"/>
              <a:gd name="connsiteX4" fmla="*/ 1875099 w 6613525"/>
              <a:gd name="connsiteY4" fmla="*/ 0 h 6858000"/>
              <a:gd name="connsiteX0" fmla="*/ 1840375 w 6578801"/>
              <a:gd name="connsiteY0" fmla="*/ 0 h 6869575"/>
              <a:gd name="connsiteX1" fmla="*/ 6578801 w 6578801"/>
              <a:gd name="connsiteY1" fmla="*/ 0 h 6869575"/>
              <a:gd name="connsiteX2" fmla="*/ 6578801 w 6578801"/>
              <a:gd name="connsiteY2" fmla="*/ 6858000 h 6869575"/>
              <a:gd name="connsiteX3" fmla="*/ 0 w 6578801"/>
              <a:gd name="connsiteY3" fmla="*/ 6869575 h 6869575"/>
              <a:gd name="connsiteX4" fmla="*/ 1840375 w 6578801"/>
              <a:gd name="connsiteY4" fmla="*/ 0 h 686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8801" h="6869575">
                <a:moveTo>
                  <a:pt x="1840375" y="0"/>
                </a:moveTo>
                <a:lnTo>
                  <a:pt x="6578801" y="0"/>
                </a:lnTo>
                <a:lnTo>
                  <a:pt x="6578801" y="6858000"/>
                </a:lnTo>
                <a:lnTo>
                  <a:pt x="0" y="6869575"/>
                </a:lnTo>
                <a:lnTo>
                  <a:pt x="1840375" y="0"/>
                </a:lnTo>
                <a:close/>
              </a:path>
            </a:pathLst>
          </a:custGeom>
        </p:spPr>
        <p:txBody>
          <a:bodyPr tIns="274320" rIns="274320">
            <a:normAutofit/>
          </a:bodyPr>
          <a:lstStyle>
            <a:lvl1pPr marL="0" indent="0" algn="r">
              <a:buNone/>
              <a:defRPr sz="2000"/>
            </a:lvl1pPr>
          </a:lstStyle>
          <a:p>
            <a:r>
              <a:rPr lang="en-US"/>
              <a:t>Click icon to add picture</a:t>
            </a:r>
            <a:endParaRPr lang="en-US" dirty="0"/>
          </a:p>
        </p:txBody>
      </p:sp>
    </p:spTree>
    <p:extLst>
      <p:ext uri="{BB962C8B-B14F-4D97-AF65-F5344CB8AC3E}">
        <p14:creationId xmlns:p14="http://schemas.microsoft.com/office/powerpoint/2010/main" val="10072401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 2">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E1BBEEFE-AE8A-8083-54B6-DBE9BC0E9F10}"/>
              </a:ext>
              <a:ext uri="{C183D7F6-B498-43B3-948B-1728B52AA6E4}">
                <adec:decorative xmlns:adec="http://schemas.microsoft.com/office/drawing/2017/decorative" val="1"/>
              </a:ext>
            </a:extLst>
          </p:cNvPr>
          <p:cNvSpPr/>
          <p:nvPr userDrawn="1"/>
        </p:nvSpPr>
        <p:spPr>
          <a:xfrm>
            <a:off x="-42863" y="0"/>
            <a:ext cx="4658392" cy="6858000"/>
          </a:xfrm>
          <a:custGeom>
            <a:avLst/>
            <a:gdLst>
              <a:gd name="connsiteX0" fmla="*/ 0 w 4658392"/>
              <a:gd name="connsiteY0" fmla="*/ 0 h 6858000"/>
              <a:gd name="connsiteX1" fmla="*/ 4658392 w 4658392"/>
              <a:gd name="connsiteY1" fmla="*/ 0 h 6858000"/>
              <a:gd name="connsiteX2" fmla="*/ 2820797 w 4658392"/>
              <a:gd name="connsiteY2" fmla="*/ 6858000 h 6858000"/>
              <a:gd name="connsiteX3" fmla="*/ 0 w 4658392"/>
              <a:gd name="connsiteY3" fmla="*/ 6858000 h 6858000"/>
              <a:gd name="connsiteX4" fmla="*/ 0 w 465839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8392" h="6858000">
                <a:moveTo>
                  <a:pt x="0" y="0"/>
                </a:moveTo>
                <a:lnTo>
                  <a:pt x="4658392" y="0"/>
                </a:lnTo>
                <a:lnTo>
                  <a:pt x="2820797" y="6858000"/>
                </a:lnTo>
                <a:lnTo>
                  <a:pt x="0" y="6858000"/>
                </a:lnTo>
                <a:lnTo>
                  <a:pt x="0" y="0"/>
                </a:lnTo>
                <a:close/>
              </a:path>
            </a:pathLst>
          </a:cu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8" name="Straight Connector 7">
            <a:extLst>
              <a:ext uri="{FF2B5EF4-FFF2-40B4-BE49-F238E27FC236}">
                <a16:creationId xmlns:a16="http://schemas.microsoft.com/office/drawing/2014/main" id="{E64FF31D-04D7-B1F4-53B1-AA4170602E03}"/>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9F040EF-92FF-AEA1-BBA6-A4B739E11945}"/>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CA59A84-C321-FDF9-555F-1FB322EBBC7B}"/>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838200" y="509286"/>
            <a:ext cx="3200400" cy="5617193"/>
          </a:xfrm>
        </p:spPr>
        <p:txBody>
          <a:bodyPr>
            <a:noAutofit/>
          </a:bodyPr>
          <a:lstStyle/>
          <a:p>
            <a:r>
              <a:rPr lang="en-US" dirty="0"/>
              <a:t>Click to add title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023412" y="509286"/>
            <a:ext cx="4328932" cy="5617194"/>
          </a:xfrm>
        </p:spPr>
        <p:txBody>
          <a:bodyPr anchor="ctr" anchorCtr="0">
            <a:normAutofit/>
          </a:bodyPr>
          <a:lstStyle>
            <a:lvl1pPr marL="0" indent="0">
              <a:lnSpc>
                <a:spcPct val="150000"/>
              </a:lnSpc>
              <a:spcBef>
                <a:spcPts val="1000"/>
              </a:spcBef>
              <a:buNone/>
              <a:defRPr sz="1800"/>
            </a:lvl1pPr>
            <a:lvl2pPr marL="457200" indent="0">
              <a:lnSpc>
                <a:spcPct val="150000"/>
              </a:lnSpc>
              <a:spcBef>
                <a:spcPts val="1000"/>
              </a:spcBef>
              <a:buNone/>
              <a:defRPr sz="1600"/>
            </a:lvl2pPr>
            <a:lvl3pPr marL="914400" indent="0">
              <a:lnSpc>
                <a:spcPct val="150000"/>
              </a:lnSpc>
              <a:spcBef>
                <a:spcPts val="1000"/>
              </a:spcBef>
              <a:buNone/>
              <a:defRPr sz="1400"/>
            </a:lvl3pPr>
            <a:lvl4pPr marL="1371600" indent="0">
              <a:lnSpc>
                <a:spcPct val="150000"/>
              </a:lnSpc>
              <a:spcBef>
                <a:spcPts val="1000"/>
              </a:spcBef>
              <a:buNone/>
              <a:defRPr sz="1200"/>
            </a:lvl4pPr>
            <a:lvl5pPr marL="1828800" indent="0">
              <a:lnSpc>
                <a:spcPct val="150000"/>
              </a:lnSpc>
              <a:spcBef>
                <a:spcPts val="1000"/>
              </a:spcBef>
              <a:buNone/>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Picture Placeholder 13">
            <a:extLst>
              <a:ext uri="{FF2B5EF4-FFF2-40B4-BE49-F238E27FC236}">
                <a16:creationId xmlns:a16="http://schemas.microsoft.com/office/drawing/2014/main" id="{760CD5A6-A0E4-A658-65B1-0D6C0533166A}"/>
              </a:ext>
            </a:extLst>
          </p:cNvPr>
          <p:cNvSpPr>
            <a:spLocks noGrp="1"/>
          </p:cNvSpPr>
          <p:nvPr>
            <p:ph type="pic" sz="quarter" idx="13"/>
          </p:nvPr>
        </p:nvSpPr>
        <p:spPr>
          <a:xfrm>
            <a:off x="9548813" y="-22860"/>
            <a:ext cx="2651760" cy="6903720"/>
          </a:xfrm>
        </p:spPr>
        <p:txBody>
          <a:bodyPr lIns="182880" tIns="274320" rIns="182880">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9/7/2024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250056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 picture">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C6EC6AF9-CC07-5258-9160-8C6391530C61}"/>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5BC6DCCE-3025-75FB-9405-8D51DCD63D67}"/>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516CCC3-736F-49AC-F079-9A090DAA816E}"/>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3BF578A-ADDB-6713-E5AD-0FF27EDC2E5E}"/>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076C4EAC-BBDE-1963-BD72-3BD2A47DC59C}"/>
              </a:ext>
            </a:extLst>
          </p:cNvPr>
          <p:cNvSpPr>
            <a:spLocks noGrp="1"/>
          </p:cNvSpPr>
          <p:nvPr>
            <p:ph type="ctrTitle" hasCustomPrompt="1"/>
          </p:nvPr>
        </p:nvSpPr>
        <p:spPr>
          <a:xfrm>
            <a:off x="1524000" y="743671"/>
            <a:ext cx="9144000" cy="3361254"/>
          </a:xfrm>
        </p:spPr>
        <p:txBody>
          <a:bodyPr anchor="b">
            <a:noAutofit/>
          </a:bodyPr>
          <a:lstStyle>
            <a:lvl1pPr algn="ctr">
              <a:defRPr sz="4400"/>
            </a:lvl1pPr>
          </a:lstStyle>
          <a:p>
            <a:r>
              <a:rPr lang="en-US" dirty="0"/>
              <a:t>Click to add title</a:t>
            </a:r>
          </a:p>
        </p:txBody>
      </p:sp>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p:nvPr>
        </p:nvSpPr>
        <p:spPr>
          <a:xfrm>
            <a:off x="-7620" y="4766434"/>
            <a:ext cx="12207240" cy="2121408"/>
          </a:xfrm>
        </p:spPr>
        <p:txBody>
          <a:bodyPr>
            <a:noAutofit/>
          </a:bodyPr>
          <a:lstStyle>
            <a:lvl1pPr marL="0" indent="0" algn="ctr">
              <a:buNone/>
              <a:defRPr sz="2000"/>
            </a:lvl1pPr>
          </a:lstStyle>
          <a:p>
            <a:r>
              <a:rPr lang="en-US"/>
              <a:t>Click icon to add picture</a:t>
            </a:r>
            <a:endParaRPr lang="en-US" dirty="0"/>
          </a:p>
        </p:txBody>
      </p:sp>
    </p:spTree>
    <p:extLst>
      <p:ext uri="{BB962C8B-B14F-4D97-AF65-F5344CB8AC3E}">
        <p14:creationId xmlns:p14="http://schemas.microsoft.com/office/powerpoint/2010/main" val="40565285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 subtitle + picture">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83CF0EA4-D201-44E7-3558-D05CB4233ECE}"/>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A643EA3-ACAA-539C-A041-266A895A2B1C}"/>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681E18B-2347-8DB6-2A7F-3EAC100A4129}"/>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215072" y="528320"/>
            <a:ext cx="5028566" cy="3354992"/>
          </a:xfrm>
        </p:spPr>
        <p:txBody>
          <a:bodyPr anchor="b">
            <a:noAutofit/>
          </a:bodyPr>
          <a:lstStyle>
            <a:lvl1pPr algn="l">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215072" y="4027992"/>
            <a:ext cx="5028565" cy="1894972"/>
          </a:xfrm>
        </p:spPr>
        <p:txBody>
          <a:bodyPr>
            <a:noAutofit/>
          </a:bodyPr>
          <a:lstStyle>
            <a:lvl1pPr marL="0" indent="0" algn="l">
              <a:buNone/>
              <a:defRPr sz="1800" b="1" cap="all" baseline="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7" name="Picture Placeholder 7">
            <a:extLst>
              <a:ext uri="{FF2B5EF4-FFF2-40B4-BE49-F238E27FC236}">
                <a16:creationId xmlns:a16="http://schemas.microsoft.com/office/drawing/2014/main" id="{AA872EE9-FDFB-95A7-3547-DCAA0B51FE21}"/>
              </a:ext>
            </a:extLst>
          </p:cNvPr>
          <p:cNvSpPr>
            <a:spLocks noGrp="1"/>
          </p:cNvSpPr>
          <p:nvPr>
            <p:ph type="pic" sz="quarter" idx="13"/>
          </p:nvPr>
        </p:nvSpPr>
        <p:spPr>
          <a:xfrm>
            <a:off x="7257326" y="-11576"/>
            <a:ext cx="4946249" cy="6903720"/>
          </a:xfrm>
          <a:custGeom>
            <a:avLst/>
            <a:gdLst>
              <a:gd name="connsiteX0" fmla="*/ 0 w 4977139"/>
              <a:gd name="connsiteY0" fmla="*/ 0 h 6858000"/>
              <a:gd name="connsiteX1" fmla="*/ 4977139 w 4977139"/>
              <a:gd name="connsiteY1" fmla="*/ 0 h 6858000"/>
              <a:gd name="connsiteX2" fmla="*/ 4977139 w 4977139"/>
              <a:gd name="connsiteY2" fmla="*/ 6858000 h 6858000"/>
              <a:gd name="connsiteX3" fmla="*/ 0 w 4977139"/>
              <a:gd name="connsiteY3" fmla="*/ 6858000 h 6858000"/>
              <a:gd name="connsiteX4" fmla="*/ 0 w 4977139"/>
              <a:gd name="connsiteY4" fmla="*/ 0 h 6858000"/>
              <a:gd name="connsiteX0" fmla="*/ 0 w 4977139"/>
              <a:gd name="connsiteY0" fmla="*/ 0 h 6892724"/>
              <a:gd name="connsiteX1" fmla="*/ 4977139 w 4977139"/>
              <a:gd name="connsiteY1" fmla="*/ 0 h 6892724"/>
              <a:gd name="connsiteX2" fmla="*/ 4977139 w 4977139"/>
              <a:gd name="connsiteY2" fmla="*/ 6858000 h 6892724"/>
              <a:gd name="connsiteX3" fmla="*/ 1863524 w 4977139"/>
              <a:gd name="connsiteY3" fmla="*/ 6892724 h 6892724"/>
              <a:gd name="connsiteX4" fmla="*/ 0 w 4977139"/>
              <a:gd name="connsiteY4" fmla="*/ 0 h 6892724"/>
              <a:gd name="connsiteX0" fmla="*/ 0 w 4977139"/>
              <a:gd name="connsiteY0" fmla="*/ 0 h 6892724"/>
              <a:gd name="connsiteX1" fmla="*/ 4977139 w 4977139"/>
              <a:gd name="connsiteY1" fmla="*/ 0 h 6892724"/>
              <a:gd name="connsiteX2" fmla="*/ 4977139 w 4977139"/>
              <a:gd name="connsiteY2" fmla="*/ 6892724 h 6892724"/>
              <a:gd name="connsiteX3" fmla="*/ 1863524 w 4977139"/>
              <a:gd name="connsiteY3" fmla="*/ 6892724 h 6892724"/>
              <a:gd name="connsiteX4" fmla="*/ 0 w 4977139"/>
              <a:gd name="connsiteY4" fmla="*/ 0 h 6892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7139" h="6892724">
                <a:moveTo>
                  <a:pt x="0" y="0"/>
                </a:moveTo>
                <a:lnTo>
                  <a:pt x="4977139" y="0"/>
                </a:lnTo>
                <a:lnTo>
                  <a:pt x="4977139" y="6892724"/>
                </a:lnTo>
                <a:lnTo>
                  <a:pt x="1863524" y="6892724"/>
                </a:lnTo>
                <a:lnTo>
                  <a:pt x="0" y="0"/>
                </a:lnTo>
                <a:close/>
              </a:path>
            </a:pathLst>
          </a:custGeom>
        </p:spPr>
        <p:txBody>
          <a:bodyPr tIns="274320" rIns="274320">
            <a:normAutofit/>
          </a:bodyPr>
          <a:lstStyle>
            <a:lvl1pPr marL="0" indent="0" algn="r">
              <a:buNone/>
              <a:defRPr sz="2000"/>
            </a:lvl1pPr>
          </a:lstStyle>
          <a:p>
            <a:r>
              <a:rPr lang="en-US"/>
              <a:t>Click icon to add picture</a:t>
            </a:r>
            <a:endParaRPr lang="en-US" dirty="0"/>
          </a:p>
        </p:txBody>
      </p:sp>
    </p:spTree>
    <p:extLst>
      <p:ext uri="{BB962C8B-B14F-4D97-AF65-F5344CB8AC3E}">
        <p14:creationId xmlns:p14="http://schemas.microsoft.com/office/powerpoint/2010/main" val="2609378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59E49FCE-658C-FF5A-6405-3D10F1AC1B06}"/>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903C516-D418-5E3E-1E4E-1DF8464338FE}"/>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7BF5B15-0E8A-A82C-6E9C-FCF3FBAAD468}"/>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354B33CA-9490-C8E1-FE4F-06367AF2921F}"/>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586824F-3198-FE44-5A4A-70312048DAF9}"/>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058CD71-6E97-B6A9-11B6-867ED408DEE2}"/>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E9FDAA6-BDE8-D6C3-17CD-F87BFB54F54A}"/>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17" name="Content Placeholder 3">
            <a:extLst>
              <a:ext uri="{FF2B5EF4-FFF2-40B4-BE49-F238E27FC236}">
                <a16:creationId xmlns:a16="http://schemas.microsoft.com/office/drawing/2014/main" id="{42A0738D-E9A9-14B7-4739-62E402B0C2DF}"/>
              </a:ext>
            </a:extLst>
          </p:cNvPr>
          <p:cNvSpPr>
            <a:spLocks noGrp="1"/>
          </p:cNvSpPr>
          <p:nvPr>
            <p:ph sz="half" idx="14" hasCustomPrompt="1"/>
          </p:nvPr>
        </p:nvSpPr>
        <p:spPr>
          <a:xfrm>
            <a:off x="834961" y="2032663"/>
            <a:ext cx="4463005" cy="4067492"/>
          </a:xfrm>
        </p:spPr>
        <p:txBody>
          <a:bodyPr>
            <a:normAutofit/>
          </a:bodyPr>
          <a:lstStyle>
            <a:lvl1pPr marL="0" indent="0">
              <a:spcBef>
                <a:spcPts val="1000"/>
              </a:spcBef>
              <a:spcAft>
                <a:spcPts val="50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3">
            <a:extLst>
              <a:ext uri="{FF2B5EF4-FFF2-40B4-BE49-F238E27FC236}">
                <a16:creationId xmlns:a16="http://schemas.microsoft.com/office/drawing/2014/main" id="{A766D4CB-8BCE-C6EE-EF57-A8A819EBD366}"/>
              </a:ext>
            </a:extLst>
          </p:cNvPr>
          <p:cNvSpPr>
            <a:spLocks noGrp="1"/>
          </p:cNvSpPr>
          <p:nvPr>
            <p:ph sz="half" idx="13" hasCustomPrompt="1"/>
          </p:nvPr>
        </p:nvSpPr>
        <p:spPr>
          <a:xfrm>
            <a:off x="6141720" y="2032663"/>
            <a:ext cx="5212080" cy="4067492"/>
          </a:xfrm>
        </p:spPr>
        <p:txBody>
          <a:bodyPr>
            <a:normAutofit/>
          </a:bodyPr>
          <a:lstStyle>
            <a:lvl1pPr marL="0" indent="0">
              <a:spcBef>
                <a:spcPts val="1000"/>
              </a:spcBef>
              <a:spcAft>
                <a:spcPts val="50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9/7/2024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8667566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wo Content 2">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FDD9208B-0FD2-A7E3-5202-0F18392AE4FA}"/>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04010E2-9C6F-C582-1E3A-F5D43D0FFBBC}"/>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3D2B8AF-94DE-C211-EAE7-0971C111BEAD}"/>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247A2AC-F284-077E-9A14-EB7D1DE62745}"/>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0E91F1F-5151-2442-2B89-CE0AB1178507}"/>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FBD82AC-3C5B-819E-E0FF-157D74B840BC}"/>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F299648-2E6E-FA0D-85E4-8884BE34A008}"/>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17" name="Content Placeholder 3">
            <a:extLst>
              <a:ext uri="{FF2B5EF4-FFF2-40B4-BE49-F238E27FC236}">
                <a16:creationId xmlns:a16="http://schemas.microsoft.com/office/drawing/2014/main" id="{07BD0263-5D42-E696-F170-1F9CF5FF2A74}"/>
              </a:ext>
            </a:extLst>
          </p:cNvPr>
          <p:cNvSpPr>
            <a:spLocks noGrp="1"/>
          </p:cNvSpPr>
          <p:nvPr>
            <p:ph sz="half" idx="15" hasCustomPrompt="1"/>
          </p:nvPr>
        </p:nvSpPr>
        <p:spPr>
          <a:xfrm>
            <a:off x="838199" y="2078963"/>
            <a:ext cx="3435628" cy="4067492"/>
          </a:xfrm>
        </p:spPr>
        <p:txBody>
          <a:bodyPr>
            <a:normAutofit/>
          </a:bodyPr>
          <a:lstStyle>
            <a:lvl1pPr marL="457200" indent="-457200">
              <a:spcBef>
                <a:spcPts val="1000"/>
              </a:spcBef>
              <a:spcAft>
                <a:spcPts val="500"/>
              </a:spcAft>
              <a:buFont typeface="+mj-lt"/>
              <a:buAutoNum type="arabicPeriod"/>
              <a:defRPr sz="1800"/>
            </a:lvl1pPr>
            <a:lvl2pPr marL="914400" indent="-457200">
              <a:spcBef>
                <a:spcPts val="1000"/>
              </a:spcBef>
              <a:spcAft>
                <a:spcPts val="500"/>
              </a:spcAft>
              <a:buFont typeface="+mj-lt"/>
              <a:buAutoNum type="alphaLcPeriod"/>
              <a:defRPr sz="1800"/>
            </a:lvl2pPr>
            <a:lvl3pPr marL="1371600" indent="-457200">
              <a:spcBef>
                <a:spcPts val="1000"/>
              </a:spcBef>
              <a:spcAft>
                <a:spcPts val="500"/>
              </a:spcAft>
              <a:buFont typeface="+mj-lt"/>
              <a:buAutoNum type="arabicParenR"/>
              <a:defRPr sz="1800"/>
            </a:lvl3pPr>
            <a:lvl4pPr marL="1828800" indent="-457200">
              <a:spcBef>
                <a:spcPts val="1000"/>
              </a:spcBef>
              <a:spcAft>
                <a:spcPts val="500"/>
              </a:spcAft>
              <a:buFont typeface="+mj-lt"/>
              <a:buAutoNum type="alphaLcParenR"/>
              <a:defRPr sz="1800"/>
            </a:lvl4pPr>
            <a:lvl5pPr marL="2228850" indent="-457200">
              <a:spcBef>
                <a:spcPts val="1000"/>
              </a:spcBef>
              <a:spcAft>
                <a:spcPts val="500"/>
              </a:spcAft>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a:extLst>
              <a:ext uri="{FF2B5EF4-FFF2-40B4-BE49-F238E27FC236}">
                <a16:creationId xmlns:a16="http://schemas.microsoft.com/office/drawing/2014/main" id="{1BEE7174-135F-6F9F-11B9-3C3F2F9CDEAA}"/>
              </a:ext>
            </a:extLst>
          </p:cNvPr>
          <p:cNvSpPr>
            <a:spLocks noGrp="1"/>
          </p:cNvSpPr>
          <p:nvPr>
            <p:ph sz="half" idx="14" hasCustomPrompt="1"/>
          </p:nvPr>
        </p:nvSpPr>
        <p:spPr>
          <a:xfrm>
            <a:off x="4965539" y="2087315"/>
            <a:ext cx="6007261" cy="4067492"/>
          </a:xfrm>
        </p:spPr>
        <p:txBody>
          <a:bodyPr>
            <a:normAutofit/>
          </a:bodyPr>
          <a:lstStyle>
            <a:lvl1pPr marL="0" indent="0">
              <a:spcBef>
                <a:spcPts val="1000"/>
              </a:spcBef>
              <a:spcAft>
                <a:spcPts val="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9/7/2024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520464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ontent + table">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BC45A11E-9896-BD8B-8CC6-A79C124D89BC}"/>
              </a:ext>
              <a:ext uri="{C183D7F6-B498-43B3-948B-1728B52AA6E4}">
                <adec:decorative xmlns:adec="http://schemas.microsoft.com/office/drawing/2017/decorative" val="1"/>
              </a:ext>
            </a:extLst>
          </p:cNvPr>
          <p:cNvCxnSpPr>
            <a:cxnSpLocks/>
          </p:cNvCxnSpPr>
          <p:nvPr userDrawn="1"/>
        </p:nvCxnSpPr>
        <p:spPr>
          <a:xfrm flipH="1">
            <a:off x="0" y="11575"/>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B386022B-53D6-6CE0-2093-873FC64A5D34}"/>
              </a:ext>
              <a:ext uri="{C183D7F6-B498-43B3-948B-1728B52AA6E4}">
                <adec:decorative xmlns:adec="http://schemas.microsoft.com/office/drawing/2017/decorative" val="1"/>
              </a:ext>
            </a:extLst>
          </p:cNvPr>
          <p:cNvCxnSpPr>
            <a:cxnSpLocks/>
          </p:cNvCxnSpPr>
          <p:nvPr userDrawn="1"/>
        </p:nvCxnSpPr>
        <p:spPr>
          <a:xfrm flipH="1">
            <a:off x="0" y="11575"/>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BD4BD8F-684C-A145-3376-9E69B0E5BEE5}"/>
              </a:ext>
              <a:ext uri="{C183D7F6-B498-43B3-948B-1728B52AA6E4}">
                <adec:decorative xmlns:adec="http://schemas.microsoft.com/office/drawing/2017/decorative" val="1"/>
              </a:ext>
            </a:extLst>
          </p:cNvPr>
          <p:cNvCxnSpPr>
            <a:cxnSpLocks/>
          </p:cNvCxnSpPr>
          <p:nvPr userDrawn="1"/>
        </p:nvCxnSpPr>
        <p:spPr>
          <a:xfrm flipH="1" flipV="1">
            <a:off x="-42863" y="5802775"/>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E7C1DA9-2A25-EE21-085B-8857DC1AD722}"/>
              </a:ext>
              <a:ext uri="{C183D7F6-B498-43B3-948B-1728B52AA6E4}">
                <adec:decorative xmlns:adec="http://schemas.microsoft.com/office/drawing/2017/decorative" val="1"/>
              </a:ext>
            </a:extLst>
          </p:cNvPr>
          <p:cNvCxnSpPr>
            <a:cxnSpLocks/>
          </p:cNvCxnSpPr>
          <p:nvPr userDrawn="1"/>
        </p:nvCxnSpPr>
        <p:spPr>
          <a:xfrm flipH="1">
            <a:off x="8462964" y="5859925"/>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F236BB3-E567-A8A9-5EC2-BCEF79CFCF06}"/>
              </a:ext>
              <a:ext uri="{C183D7F6-B498-43B3-948B-1728B52AA6E4}">
                <adec:decorative xmlns:adec="http://schemas.microsoft.com/office/drawing/2017/decorative" val="1"/>
              </a:ext>
            </a:extLst>
          </p:cNvPr>
          <p:cNvCxnSpPr>
            <a:cxnSpLocks/>
          </p:cNvCxnSpPr>
          <p:nvPr userDrawn="1"/>
        </p:nvCxnSpPr>
        <p:spPr>
          <a:xfrm flipH="1">
            <a:off x="11543158" y="1659400"/>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4A87C9F-C765-C63C-951E-70721DDACDC3}"/>
              </a:ext>
              <a:ext uri="{C183D7F6-B498-43B3-948B-1728B52AA6E4}">
                <adec:decorative xmlns:adec="http://schemas.microsoft.com/office/drawing/2017/decorative" val="1"/>
              </a:ext>
            </a:extLst>
          </p:cNvPr>
          <p:cNvCxnSpPr>
            <a:cxnSpLocks/>
          </p:cNvCxnSpPr>
          <p:nvPr userDrawn="1"/>
        </p:nvCxnSpPr>
        <p:spPr>
          <a:xfrm flipH="1" flipV="1">
            <a:off x="10781554" y="11575"/>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4425665-0C9C-3899-9DB9-ED05D91E26E6}"/>
              </a:ext>
              <a:ext uri="{C183D7F6-B498-43B3-948B-1728B52AA6E4}">
                <adec:decorative xmlns:adec="http://schemas.microsoft.com/office/drawing/2017/decorative" val="1"/>
              </a:ext>
            </a:extLst>
          </p:cNvPr>
          <p:cNvCxnSpPr>
            <a:cxnSpLocks/>
          </p:cNvCxnSpPr>
          <p:nvPr userDrawn="1"/>
        </p:nvCxnSpPr>
        <p:spPr>
          <a:xfrm flipH="1" flipV="1">
            <a:off x="6529388" y="6812"/>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125"/>
            <a:ext cx="10330405" cy="1325563"/>
          </a:xfrm>
        </p:spPr>
        <p:txBody>
          <a:bodyPr anchor="b" anchorCtr="0">
            <a:noAutofit/>
          </a:bodyPr>
          <a:lstStyle>
            <a:lvl1pP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0" y="2137059"/>
            <a:ext cx="2816352" cy="3986246"/>
          </a:xfrm>
        </p:spPr>
        <p:txBody>
          <a:bodyPr>
            <a:normAutofit/>
          </a:bodyPr>
          <a:lstStyle>
            <a:lvl1pPr marL="0" indent="0">
              <a:spcBef>
                <a:spcPts val="1000"/>
              </a:spcBef>
              <a:spcAft>
                <a:spcPts val="500"/>
              </a:spcAft>
              <a:buNone/>
              <a:defRPr sz="1800"/>
            </a:lvl1pPr>
            <a:lvl2pPr>
              <a:spcBef>
                <a:spcPts val="1000"/>
              </a:spcBef>
              <a:spcAft>
                <a:spcPts val="500"/>
              </a:spcAft>
              <a:defRPr sz="1600"/>
            </a:lvl2pPr>
            <a:lvl3pPr>
              <a:spcBef>
                <a:spcPts val="1000"/>
              </a:spcBef>
              <a:spcAft>
                <a:spcPts val="500"/>
              </a:spcAft>
              <a:defRPr sz="1400"/>
            </a:lvl3pPr>
            <a:lvl4pPr>
              <a:spcBef>
                <a:spcPts val="1000"/>
              </a:spcBef>
              <a:spcAft>
                <a:spcPts val="500"/>
              </a:spcAft>
              <a:defRPr sz="1200"/>
            </a:lvl4pPr>
            <a:lvl5pPr>
              <a:spcBef>
                <a:spcPts val="1000"/>
              </a:spcBef>
              <a:spcAft>
                <a:spcPts val="500"/>
              </a:spcAft>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109014" y="2137059"/>
            <a:ext cx="7059592" cy="3986245"/>
          </a:xfrm>
        </p:spPr>
        <p:txBody>
          <a:bodyPr>
            <a:normAutofit/>
          </a:bodyPr>
          <a:lstStyle>
            <a:lvl1pPr marL="0" indent="0" algn="ctr">
              <a:buNone/>
              <a:defRPr lang="en-US" sz="2000" dirty="0"/>
            </a:lvl1p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9/7/2024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7742277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wo Content 3">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949C8ABD-000F-7A94-A7B0-9589F4FEFD54}"/>
              </a:ext>
              <a:ext uri="{C183D7F6-B498-43B3-948B-1728B52AA6E4}">
                <adec:decorative xmlns:adec="http://schemas.microsoft.com/office/drawing/2017/decorative" val="1"/>
              </a:ext>
            </a:extLst>
          </p:cNvPr>
          <p:cNvCxnSpPr>
            <a:cxnSpLocks/>
          </p:cNvCxnSpPr>
          <p:nvPr userDrawn="1"/>
        </p:nvCxnSpPr>
        <p:spPr>
          <a:xfrm flipH="1">
            <a:off x="0" y="11575"/>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DC3A554-E5A9-B3CB-913D-45DBFBA79B40}"/>
              </a:ext>
              <a:ext uri="{C183D7F6-B498-43B3-948B-1728B52AA6E4}">
                <adec:decorative xmlns:adec="http://schemas.microsoft.com/office/drawing/2017/decorative" val="1"/>
              </a:ext>
            </a:extLst>
          </p:cNvPr>
          <p:cNvCxnSpPr>
            <a:cxnSpLocks/>
          </p:cNvCxnSpPr>
          <p:nvPr userDrawn="1"/>
        </p:nvCxnSpPr>
        <p:spPr>
          <a:xfrm flipH="1">
            <a:off x="0" y="11575"/>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E3A8DF3-F55A-2494-C55D-8FB94BBC6A49}"/>
              </a:ext>
              <a:ext uri="{C183D7F6-B498-43B3-948B-1728B52AA6E4}">
                <adec:decorative xmlns:adec="http://schemas.microsoft.com/office/drawing/2017/decorative" val="1"/>
              </a:ext>
            </a:extLst>
          </p:cNvPr>
          <p:cNvCxnSpPr>
            <a:cxnSpLocks/>
          </p:cNvCxnSpPr>
          <p:nvPr userDrawn="1"/>
        </p:nvCxnSpPr>
        <p:spPr>
          <a:xfrm flipH="1" flipV="1">
            <a:off x="-42863" y="5802775"/>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779DC86E-6F8A-B036-5CB2-AA8A79837F35}"/>
              </a:ext>
              <a:ext uri="{C183D7F6-B498-43B3-948B-1728B52AA6E4}">
                <adec:decorative xmlns:adec="http://schemas.microsoft.com/office/drawing/2017/decorative" val="1"/>
              </a:ext>
            </a:extLst>
          </p:cNvPr>
          <p:cNvCxnSpPr>
            <a:cxnSpLocks/>
          </p:cNvCxnSpPr>
          <p:nvPr userDrawn="1"/>
        </p:nvCxnSpPr>
        <p:spPr>
          <a:xfrm flipH="1">
            <a:off x="8462964" y="5859925"/>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B9E0C03-C633-9356-4E28-678BAB7AE02E}"/>
              </a:ext>
              <a:ext uri="{C183D7F6-B498-43B3-948B-1728B52AA6E4}">
                <adec:decorative xmlns:adec="http://schemas.microsoft.com/office/drawing/2017/decorative" val="1"/>
              </a:ext>
            </a:extLst>
          </p:cNvPr>
          <p:cNvCxnSpPr>
            <a:cxnSpLocks/>
          </p:cNvCxnSpPr>
          <p:nvPr userDrawn="1"/>
        </p:nvCxnSpPr>
        <p:spPr>
          <a:xfrm flipH="1">
            <a:off x="11543158" y="1659400"/>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0C8A4F7-6C4C-719B-298F-3B81223D178B}"/>
              </a:ext>
              <a:ext uri="{C183D7F6-B498-43B3-948B-1728B52AA6E4}">
                <adec:decorative xmlns:adec="http://schemas.microsoft.com/office/drawing/2017/decorative" val="1"/>
              </a:ext>
            </a:extLst>
          </p:cNvPr>
          <p:cNvCxnSpPr>
            <a:cxnSpLocks/>
          </p:cNvCxnSpPr>
          <p:nvPr userDrawn="1"/>
        </p:nvCxnSpPr>
        <p:spPr>
          <a:xfrm flipH="1" flipV="1">
            <a:off x="10781554" y="11575"/>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E7E5D8B-D6BC-19AE-C0C9-249A5561700F}"/>
              </a:ext>
              <a:ext uri="{C183D7F6-B498-43B3-948B-1728B52AA6E4}">
                <adec:decorative xmlns:adec="http://schemas.microsoft.com/office/drawing/2017/decorative" val="1"/>
              </a:ext>
            </a:extLst>
          </p:cNvPr>
          <p:cNvCxnSpPr>
            <a:cxnSpLocks/>
          </p:cNvCxnSpPr>
          <p:nvPr userDrawn="1"/>
        </p:nvCxnSpPr>
        <p:spPr>
          <a:xfrm flipH="1" flipV="1">
            <a:off x="6529388" y="6812"/>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15" name="Content Placeholder 3">
            <a:extLst>
              <a:ext uri="{FF2B5EF4-FFF2-40B4-BE49-F238E27FC236}">
                <a16:creationId xmlns:a16="http://schemas.microsoft.com/office/drawing/2014/main" id="{7A6C5266-7ECA-B150-2C0F-8670F43AC82D}"/>
              </a:ext>
            </a:extLst>
          </p:cNvPr>
          <p:cNvSpPr>
            <a:spLocks noGrp="1"/>
          </p:cNvSpPr>
          <p:nvPr>
            <p:ph sz="half" idx="14" hasCustomPrompt="1"/>
          </p:nvPr>
        </p:nvSpPr>
        <p:spPr>
          <a:xfrm>
            <a:off x="838200" y="1987669"/>
            <a:ext cx="6974711" cy="4297679"/>
          </a:xfrm>
        </p:spPr>
        <p:txBody>
          <a:bodyPr>
            <a:normAutofit/>
          </a:bodyPr>
          <a:lstStyle>
            <a:lvl1pPr marL="0" indent="0">
              <a:spcBef>
                <a:spcPts val="1000"/>
              </a:spcBef>
              <a:spcAft>
                <a:spcPts val="0"/>
              </a:spcAft>
              <a:buNone/>
              <a:defRPr sz="1800"/>
            </a:lvl1pPr>
            <a:lvl2pPr>
              <a:spcBef>
                <a:spcPts val="1000"/>
              </a:spcBef>
              <a:spcAft>
                <a:spcPts val="500"/>
              </a:spcAft>
              <a:defRPr sz="1800"/>
            </a:lvl2pPr>
            <a:lvl3pPr>
              <a:spcBef>
                <a:spcPts val="1000"/>
              </a:spcBef>
              <a:spcAft>
                <a:spcPts val="500"/>
              </a:spcAft>
              <a:defRPr sz="1800"/>
            </a:lvl3pPr>
            <a:lvl4pPr>
              <a:spcBef>
                <a:spcPts val="1000"/>
              </a:spcBef>
              <a:spcAft>
                <a:spcPts val="500"/>
              </a:spcAft>
              <a:defRPr sz="1800"/>
            </a:lvl4pPr>
            <a:lvl5pPr>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2DFB03A-367B-9ADA-8071-E22871EC115F}"/>
              </a:ext>
            </a:extLst>
          </p:cNvPr>
          <p:cNvSpPr>
            <a:spLocks noGrp="1"/>
          </p:cNvSpPr>
          <p:nvPr>
            <p:ph sz="half" idx="2" hasCustomPrompt="1"/>
          </p:nvPr>
        </p:nvSpPr>
        <p:spPr>
          <a:xfrm>
            <a:off x="7917085" y="1987670"/>
            <a:ext cx="3436716" cy="4297680"/>
          </a:xfrm>
        </p:spPr>
        <p:txBody>
          <a:bodyPr>
            <a:normAutofit/>
          </a:bodyPr>
          <a:lstStyle>
            <a:lvl1pPr marL="0" indent="0">
              <a:spcBef>
                <a:spcPts val="1000"/>
              </a:spcBef>
              <a:spcAft>
                <a:spcPts val="500"/>
              </a:spcAft>
              <a:buNone/>
              <a:defRPr sz="1800"/>
            </a:lvl1pPr>
            <a:lvl2pPr>
              <a:spcBef>
                <a:spcPts val="1000"/>
              </a:spcBef>
              <a:spcAft>
                <a:spcPts val="500"/>
              </a:spcAft>
              <a:defRPr sz="1600"/>
            </a:lvl2pPr>
            <a:lvl3pPr>
              <a:spcBef>
                <a:spcPts val="1000"/>
              </a:spcBef>
              <a:spcAft>
                <a:spcPts val="500"/>
              </a:spcAft>
              <a:defRPr sz="1400"/>
            </a:lvl3pPr>
            <a:lvl4pPr>
              <a:spcBef>
                <a:spcPts val="1000"/>
              </a:spcBef>
              <a:spcAft>
                <a:spcPts val="500"/>
              </a:spcAft>
              <a:defRPr sz="1200"/>
            </a:lvl4pPr>
            <a:lvl5pPr>
              <a:spcBef>
                <a:spcPts val="1000"/>
              </a:spcBef>
              <a:spcAft>
                <a:spcPts val="500"/>
              </a:spcAft>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9/7/2024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5187899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D6D8061D-18C3-4F4F-85EF-561633F58754}" type="datetimeFigureOut">
              <a:rPr lang="en-US" smtClean="0"/>
              <a:t>9/7/2024</a:t>
            </a:fld>
            <a:endParaRPr lang="en-US"/>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678958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able">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37588714-FE55-FCEF-78C2-2A4D11ECD7FD}"/>
              </a:ext>
              <a:ext uri="{C183D7F6-B498-43B3-948B-1728B52AA6E4}">
                <adec:decorative xmlns:adec="http://schemas.microsoft.com/office/drawing/2017/decorative" val="1"/>
              </a:ext>
            </a:extLst>
          </p:cNvPr>
          <p:cNvCxnSpPr>
            <a:cxnSpLocks/>
          </p:cNvCxnSpPr>
          <p:nvPr userDrawn="1"/>
        </p:nvCxnSpPr>
        <p:spPr>
          <a:xfrm flipH="1">
            <a:off x="0" y="11575"/>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BAF6BF02-4CD8-261B-BE58-05677EB947E9}"/>
              </a:ext>
              <a:ext uri="{C183D7F6-B498-43B3-948B-1728B52AA6E4}">
                <adec:decorative xmlns:adec="http://schemas.microsoft.com/office/drawing/2017/decorative" val="1"/>
              </a:ext>
            </a:extLst>
          </p:cNvPr>
          <p:cNvCxnSpPr>
            <a:cxnSpLocks/>
          </p:cNvCxnSpPr>
          <p:nvPr userDrawn="1"/>
        </p:nvCxnSpPr>
        <p:spPr>
          <a:xfrm flipH="1">
            <a:off x="0" y="11575"/>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1AF1F17-7A1F-BCA2-15C0-417928B4E789}"/>
              </a:ext>
              <a:ext uri="{C183D7F6-B498-43B3-948B-1728B52AA6E4}">
                <adec:decorative xmlns:adec="http://schemas.microsoft.com/office/drawing/2017/decorative" val="1"/>
              </a:ext>
            </a:extLst>
          </p:cNvPr>
          <p:cNvCxnSpPr>
            <a:cxnSpLocks/>
          </p:cNvCxnSpPr>
          <p:nvPr userDrawn="1"/>
        </p:nvCxnSpPr>
        <p:spPr>
          <a:xfrm flipH="1" flipV="1">
            <a:off x="-42863" y="5802775"/>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F0ADE0B-D150-E72B-EE9A-E5EFDBC6F01E}"/>
              </a:ext>
              <a:ext uri="{C183D7F6-B498-43B3-948B-1728B52AA6E4}">
                <adec:decorative xmlns:adec="http://schemas.microsoft.com/office/drawing/2017/decorative" val="1"/>
              </a:ext>
            </a:extLst>
          </p:cNvPr>
          <p:cNvCxnSpPr>
            <a:cxnSpLocks/>
          </p:cNvCxnSpPr>
          <p:nvPr userDrawn="1"/>
        </p:nvCxnSpPr>
        <p:spPr>
          <a:xfrm flipH="1">
            <a:off x="8462964" y="5859925"/>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BBCDD5A-A3C4-DF4F-74AD-CAF0F465BDAE}"/>
              </a:ext>
              <a:ext uri="{C183D7F6-B498-43B3-948B-1728B52AA6E4}">
                <adec:decorative xmlns:adec="http://schemas.microsoft.com/office/drawing/2017/decorative" val="1"/>
              </a:ext>
            </a:extLst>
          </p:cNvPr>
          <p:cNvCxnSpPr>
            <a:cxnSpLocks/>
          </p:cNvCxnSpPr>
          <p:nvPr userDrawn="1"/>
        </p:nvCxnSpPr>
        <p:spPr>
          <a:xfrm flipH="1">
            <a:off x="11543158" y="1659400"/>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9430AE4-C878-DFAB-EDA5-36B97176DE7A}"/>
              </a:ext>
              <a:ext uri="{C183D7F6-B498-43B3-948B-1728B52AA6E4}">
                <adec:decorative xmlns:adec="http://schemas.microsoft.com/office/drawing/2017/decorative" val="1"/>
              </a:ext>
            </a:extLst>
          </p:cNvPr>
          <p:cNvCxnSpPr>
            <a:cxnSpLocks/>
          </p:cNvCxnSpPr>
          <p:nvPr userDrawn="1"/>
        </p:nvCxnSpPr>
        <p:spPr>
          <a:xfrm flipH="1" flipV="1">
            <a:off x="10781554" y="11575"/>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61487B2-0348-2FFC-03FB-6508B6FD36B3}"/>
              </a:ext>
              <a:ext uri="{C183D7F6-B498-43B3-948B-1728B52AA6E4}">
                <adec:decorative xmlns:adec="http://schemas.microsoft.com/office/drawing/2017/decorative" val="1"/>
              </a:ext>
            </a:extLst>
          </p:cNvPr>
          <p:cNvCxnSpPr>
            <a:cxnSpLocks/>
          </p:cNvCxnSpPr>
          <p:nvPr userDrawn="1"/>
        </p:nvCxnSpPr>
        <p:spPr>
          <a:xfrm flipH="1" flipV="1">
            <a:off x="6529388" y="6812"/>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838199" y="2125262"/>
            <a:ext cx="10515600" cy="3675944"/>
          </a:xfrm>
        </p:spPr>
        <p:txBody>
          <a:bodyPr>
            <a:normAutofit/>
          </a:bodyPr>
          <a:lstStyle>
            <a:lvl1pPr marL="0" indent="0" algn="ctr">
              <a:buNone/>
              <a:defRPr sz="2000"/>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9/7/2024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148842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tent 3">
    <p:bg>
      <p:bgPr>
        <a:solidFill>
          <a:schemeClr val="accent3">
            <a:lumMod val="20000"/>
            <a:lumOff val="80000"/>
          </a:schemeClr>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11843C0D-8C0B-0B3C-7014-7B7217C008E5}"/>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7B715CF-E60F-DDAE-369E-BCC2CE4FF958}"/>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2BD8F5F-4228-6BB9-5EA6-553590898242}"/>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F721F95-97C0-7151-B9F6-C088CEA1A7F8}"/>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14" name="Picture Placeholder 13">
            <a:extLst>
              <a:ext uri="{FF2B5EF4-FFF2-40B4-BE49-F238E27FC236}">
                <a16:creationId xmlns:a16="http://schemas.microsoft.com/office/drawing/2014/main" id="{978AD50A-9C6A-454B-0CAD-EAB518440143}"/>
              </a:ext>
            </a:extLst>
          </p:cNvPr>
          <p:cNvSpPr>
            <a:spLocks noGrp="1"/>
          </p:cNvSpPr>
          <p:nvPr>
            <p:ph type="pic" sz="quarter" idx="10"/>
          </p:nvPr>
        </p:nvSpPr>
        <p:spPr>
          <a:xfrm>
            <a:off x="3810" y="0"/>
            <a:ext cx="7816995" cy="6858000"/>
          </a:xfrm>
          <a:custGeom>
            <a:avLst/>
            <a:gdLst>
              <a:gd name="connsiteX0" fmla="*/ 0 w 7813675"/>
              <a:gd name="connsiteY0" fmla="*/ 0 h 6903720"/>
              <a:gd name="connsiteX1" fmla="*/ 7813675 w 7813675"/>
              <a:gd name="connsiteY1" fmla="*/ 0 h 6903720"/>
              <a:gd name="connsiteX2" fmla="*/ 7813675 w 7813675"/>
              <a:gd name="connsiteY2" fmla="*/ 6903720 h 6903720"/>
              <a:gd name="connsiteX3" fmla="*/ 0 w 7813675"/>
              <a:gd name="connsiteY3" fmla="*/ 6903720 h 6903720"/>
              <a:gd name="connsiteX4" fmla="*/ 0 w 7813675"/>
              <a:gd name="connsiteY4" fmla="*/ 0 h 6903720"/>
              <a:gd name="connsiteX0" fmla="*/ 0 w 7813675"/>
              <a:gd name="connsiteY0" fmla="*/ 0 h 6903720"/>
              <a:gd name="connsiteX1" fmla="*/ 7813675 w 7813675"/>
              <a:gd name="connsiteY1" fmla="*/ 0 h 6903720"/>
              <a:gd name="connsiteX2" fmla="*/ 7813675 w 7813675"/>
              <a:gd name="connsiteY2" fmla="*/ 6903720 h 6903720"/>
              <a:gd name="connsiteX3" fmla="*/ 798854 w 7813675"/>
              <a:gd name="connsiteY3" fmla="*/ 6867163 h 6903720"/>
              <a:gd name="connsiteX4" fmla="*/ 0 w 7813675"/>
              <a:gd name="connsiteY4" fmla="*/ 6903720 h 6903720"/>
              <a:gd name="connsiteX5" fmla="*/ 0 w 7813675"/>
              <a:gd name="connsiteY5" fmla="*/ 0 h 6903720"/>
              <a:gd name="connsiteX0" fmla="*/ 0 w 7813675"/>
              <a:gd name="connsiteY0" fmla="*/ 0 h 6907803"/>
              <a:gd name="connsiteX1" fmla="*/ 7813675 w 7813675"/>
              <a:gd name="connsiteY1" fmla="*/ 0 h 6907803"/>
              <a:gd name="connsiteX2" fmla="*/ 7813675 w 7813675"/>
              <a:gd name="connsiteY2" fmla="*/ 6903720 h 6907803"/>
              <a:gd name="connsiteX3" fmla="*/ 809014 w 7813675"/>
              <a:gd name="connsiteY3" fmla="*/ 6907803 h 6907803"/>
              <a:gd name="connsiteX4" fmla="*/ 0 w 7813675"/>
              <a:gd name="connsiteY4" fmla="*/ 6903720 h 6907803"/>
              <a:gd name="connsiteX5" fmla="*/ 0 w 7813675"/>
              <a:gd name="connsiteY5" fmla="*/ 0 h 6907803"/>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8748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8748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9891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740434 w 7813675"/>
              <a:gd name="connsiteY3" fmla="*/ 6898913 h 6903720"/>
              <a:gd name="connsiteX4" fmla="*/ 0 w 7813675"/>
              <a:gd name="connsiteY4" fmla="*/ 6903720 h 6903720"/>
              <a:gd name="connsiteX5" fmla="*/ 0 w 7813675"/>
              <a:gd name="connsiteY5" fmla="*/ 0 h 6903720"/>
              <a:gd name="connsiteX0" fmla="*/ 0 w 7813675"/>
              <a:gd name="connsiteY0" fmla="*/ 0 h 6907385"/>
              <a:gd name="connsiteX1" fmla="*/ 7813675 w 7813675"/>
              <a:gd name="connsiteY1" fmla="*/ 0 h 6907385"/>
              <a:gd name="connsiteX2" fmla="*/ 7813675 w 7813675"/>
              <a:gd name="connsiteY2" fmla="*/ 6903720 h 6907385"/>
              <a:gd name="connsiteX3" fmla="*/ 6359380 w 7813675"/>
              <a:gd name="connsiteY3" fmla="*/ 6907385 h 6907385"/>
              <a:gd name="connsiteX4" fmla="*/ 740434 w 7813675"/>
              <a:gd name="connsiteY4" fmla="*/ 6898913 h 6907385"/>
              <a:gd name="connsiteX5" fmla="*/ 0 w 7813675"/>
              <a:gd name="connsiteY5" fmla="*/ 6903720 h 6907385"/>
              <a:gd name="connsiteX6" fmla="*/ 0 w 7813675"/>
              <a:gd name="connsiteY6"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3320 w 7816995"/>
              <a:gd name="connsiteY5" fmla="*/ 690372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2899555 w 7816995"/>
              <a:gd name="connsiteY2" fmla="*/ 464820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16995" h="6907385">
                <a:moveTo>
                  <a:pt x="3320" y="0"/>
                </a:moveTo>
                <a:lnTo>
                  <a:pt x="7816995" y="0"/>
                </a:lnTo>
                <a:lnTo>
                  <a:pt x="2899555" y="4648200"/>
                </a:lnTo>
                <a:lnTo>
                  <a:pt x="6362700" y="6907385"/>
                </a:lnTo>
                <a:lnTo>
                  <a:pt x="743754" y="6898913"/>
                </a:lnTo>
                <a:lnTo>
                  <a:pt x="2876060" y="4644390"/>
                </a:lnTo>
                <a:cubicBezTo>
                  <a:pt x="1610033" y="3689302"/>
                  <a:pt x="1117437" y="3324763"/>
                  <a:pt x="0" y="2510645"/>
                </a:cubicBezTo>
                <a:cubicBezTo>
                  <a:pt x="1107" y="1673763"/>
                  <a:pt x="2213" y="836882"/>
                  <a:pt x="3320" y="0"/>
                </a:cubicBezTo>
                <a:close/>
              </a:path>
            </a:pathLst>
          </a:custGeom>
          <a:solidFill>
            <a:schemeClr val="tx2"/>
          </a:solidFill>
          <a:ln w="22225">
            <a:noFill/>
          </a:ln>
        </p:spPr>
        <p:txBody>
          <a:bodyPr lIns="274320" tIns="274320">
            <a:normAutofit/>
          </a:bodyPr>
          <a:lstStyle>
            <a:lvl1pPr marL="0" indent="0">
              <a:buNone/>
              <a:defRPr sz="2000"/>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6080992" y="731562"/>
            <a:ext cx="4902843" cy="3526778"/>
          </a:xfrm>
          <a:noFill/>
        </p:spPr>
        <p:txBody>
          <a:bodyPr anchor="b">
            <a:noAutofit/>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080992" y="4373217"/>
            <a:ext cx="4902843" cy="1753221"/>
          </a:xfrm>
        </p:spPr>
        <p:txBody>
          <a:bodyPr anchor="t" anchorCtr="0">
            <a:normAutofit/>
          </a:bodyPr>
          <a:lstStyle>
            <a:lvl1pPr marL="0" indent="0">
              <a:spcBef>
                <a:spcPts val="1000"/>
              </a:spcBef>
              <a:buNone/>
              <a:defRPr sz="1800">
                <a:solidFill>
                  <a:schemeClr val="tx1"/>
                </a:solidFill>
              </a:defRPr>
            </a:lvl1pPr>
            <a:lvl2pPr>
              <a:spcBef>
                <a:spcPts val="1000"/>
              </a:spcBef>
              <a:defRPr sz="1600">
                <a:solidFill>
                  <a:schemeClr val="tx1"/>
                </a:solidFill>
              </a:defRPr>
            </a:lvl2pPr>
            <a:lvl3pPr>
              <a:spcBef>
                <a:spcPts val="1000"/>
              </a:spcBef>
              <a:defRPr sz="1400">
                <a:solidFill>
                  <a:schemeClr val="tx1"/>
                </a:solidFill>
              </a:defRPr>
            </a:lvl3pPr>
            <a:lvl4pPr>
              <a:spcBef>
                <a:spcPts val="1000"/>
              </a:spcBef>
              <a:defRPr sz="1200">
                <a:solidFill>
                  <a:schemeClr val="tx1"/>
                </a:solidFill>
              </a:defRPr>
            </a:lvl4pPr>
            <a:lvl5pPr>
              <a:spcBef>
                <a:spcPts val="1000"/>
              </a:spcBef>
              <a:defRPr sz="1200">
                <a:solidFill>
                  <a:schemeClr val="tx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25396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D6D8061D-18C3-4F4F-85EF-561633F58754}" type="datetimeFigureOut">
              <a:rPr lang="en-US" smtClean="0"/>
              <a:t>9/7/2024</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5356388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D6D8061D-18C3-4F4F-85EF-561633F58754}" type="datetimeFigureOut">
              <a:rPr lang="en-US" smtClean="0"/>
              <a:t>9/7/2024</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08121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D6D8061D-18C3-4F4F-85EF-561633F58754}" type="datetimeFigureOut">
              <a:rPr lang="en-US" smtClean="0"/>
              <a:t>9/7/2024</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87720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D6D8061D-18C3-4F4F-85EF-561633F58754}" type="datetimeFigureOut">
              <a:rPr lang="en-US" smtClean="0"/>
              <a:t>9/7/2024</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0498264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D6D8061D-18C3-4F4F-85EF-561633F58754}" type="datetimeFigureOut">
              <a:rPr lang="en-US" smtClean="0"/>
              <a:t>9/7/2024</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7628312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D6D8061D-18C3-4F4F-85EF-561633F58754}" type="datetimeFigureOut">
              <a:rPr lang="en-US" smtClean="0"/>
              <a:t>9/7/2024</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719983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D6D8061D-18C3-4F4F-85EF-561633F58754}" type="datetimeFigureOut">
              <a:rPr lang="en-US" smtClean="0"/>
              <a:t>9/7/2024</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979663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D6D8061D-18C3-4F4F-85EF-561633F58754}" type="datetimeFigureOut">
              <a:rPr lang="en-US" smtClean="0"/>
              <a:t>9/7/2024</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556065105"/>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5" r:id="rId16"/>
    <p:sldLayoutId id="2147483686" r:id="rId17"/>
    <p:sldLayoutId id="2147483688" r:id="rId18"/>
    <p:sldLayoutId id="2147483689" r:id="rId19"/>
    <p:sldLayoutId id="2147483690" r:id="rId20"/>
    <p:sldLayoutId id="2147483691" r:id="rId21"/>
  </p:sldLayoutIdLst>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336">
          <p15:clr>
            <a:srgbClr val="F26B43"/>
          </p15:clr>
        </p15:guide>
        <p15:guide id="4" orient="horz" pos="3984">
          <p15:clr>
            <a:srgbClr val="F26B43"/>
          </p15:clr>
        </p15:guide>
        <p15:guide id="5" pos="336">
          <p15:clr>
            <a:srgbClr val="F26B43"/>
          </p15:clr>
        </p15:guide>
        <p15:guide id="6" pos="7344">
          <p15:clr>
            <a:srgbClr val="F26B43"/>
          </p15:clr>
        </p15:guide>
        <p15:guide id="7" pos="720">
          <p15:clr>
            <a:srgbClr val="F26B43"/>
          </p15:clr>
        </p15:guide>
        <p15:guide id="8" pos="696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21.xml"/><Relationship Id="rId5" Type="http://schemas.openxmlformats.org/officeDocument/2006/relationships/hyperlink" Target="https://github.com/trentlerma/groupthreeproject.git" TargetMode="External"/><Relationship Id="rId4" Type="http://schemas.openxmlformats.org/officeDocument/2006/relationships/hyperlink" Target="https://www.kaggle.com/datasets/rukenmissonnier/final-house?resource=download"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7.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6.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44" name="Straight Connector 143">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151" name="Rectangle 150">
            <a:extLst>
              <a:ext uri="{FF2B5EF4-FFF2-40B4-BE49-F238E27FC236}">
                <a16:creationId xmlns:a16="http://schemas.microsoft.com/office/drawing/2014/main" id="{82950D9A-4705-4314-961A-4F88B2CE41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ectangle 151">
            <a:extLst>
              <a:ext uri="{FF2B5EF4-FFF2-40B4-BE49-F238E27FC236}">
                <a16:creationId xmlns:a16="http://schemas.microsoft.com/office/drawing/2014/main" id="{B13969F2-ED52-4E5C-B3FC-01E01B8B9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2"/>
            <a:ext cx="12192000" cy="68573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6FEC93CF-2672-7D78-F278-58C5E012E0DF}"/>
              </a:ext>
            </a:extLst>
          </p:cNvPr>
          <p:cNvSpPr>
            <a:spLocks noGrp="1"/>
          </p:cNvSpPr>
          <p:nvPr>
            <p:ph type="ctrTitle"/>
          </p:nvPr>
        </p:nvSpPr>
        <p:spPr>
          <a:xfrm>
            <a:off x="291951" y="178095"/>
            <a:ext cx="6216006" cy="3902149"/>
          </a:xfrm>
        </p:spPr>
        <p:txBody>
          <a:bodyPr vert="horz" lIns="91440" tIns="45720" rIns="91440" bIns="45720" rtlCol="0" anchor="t">
            <a:normAutofit fontScale="90000"/>
          </a:bodyPr>
          <a:lstStyle/>
          <a:p>
            <a:br>
              <a:rPr lang="en-US" sz="2600" i="0" kern="1200" cap="all" baseline="0" dirty="0">
                <a:solidFill>
                  <a:schemeClr val="tx2"/>
                </a:solidFill>
                <a:latin typeface="+mn-lt"/>
                <a:ea typeface="+mj-ea"/>
                <a:cs typeface="+mj-cs"/>
              </a:rPr>
            </a:br>
            <a:br>
              <a:rPr lang="en-US" sz="2600" i="0" dirty="0">
                <a:solidFill>
                  <a:schemeClr val="tx2"/>
                </a:solidFill>
                <a:latin typeface="+mn-lt"/>
              </a:rPr>
            </a:br>
            <a:r>
              <a:rPr lang="en-US" sz="2600" i="0" kern="1200" cap="all" baseline="0" dirty="0">
                <a:solidFill>
                  <a:schemeClr val="tx2"/>
                </a:solidFill>
                <a:latin typeface="+mn-lt"/>
                <a:ea typeface="+mj-ea"/>
                <a:cs typeface="+mj-cs"/>
              </a:rPr>
              <a:t>Texas Real Estate </a:t>
            </a:r>
            <a:br>
              <a:rPr lang="en-US" sz="2600" i="0" kern="1200" cap="all" baseline="0" dirty="0">
                <a:solidFill>
                  <a:schemeClr val="tx2"/>
                </a:solidFill>
                <a:latin typeface="+mn-lt"/>
                <a:ea typeface="+mj-ea"/>
                <a:cs typeface="+mj-cs"/>
              </a:rPr>
            </a:br>
            <a:r>
              <a:rPr lang="en-US" sz="2600" i="0" dirty="0">
                <a:solidFill>
                  <a:schemeClr val="tx1"/>
                </a:solidFill>
                <a:latin typeface="+mn-lt"/>
              </a:rPr>
              <a:t>predict house prices based on various real estate features</a:t>
            </a:r>
            <a:r>
              <a:rPr lang="en-US" sz="2600" i="0" dirty="0">
                <a:solidFill>
                  <a:schemeClr val="tx2"/>
                </a:solidFill>
                <a:latin typeface="+mn-lt"/>
              </a:rPr>
              <a:t> </a:t>
            </a:r>
            <a:r>
              <a:rPr lang="en-US" sz="2600" i="0" kern="1200" cap="all" baseline="0" dirty="0">
                <a:solidFill>
                  <a:schemeClr val="tx2"/>
                </a:solidFill>
                <a:latin typeface="+mn-lt"/>
                <a:ea typeface="+mj-ea"/>
                <a:cs typeface="+mj-cs"/>
              </a:rPr>
              <a:t>using Machine Learning</a:t>
            </a:r>
            <a:br>
              <a:rPr lang="en-US" sz="2600" i="0" kern="1200" cap="all" baseline="0" dirty="0">
                <a:solidFill>
                  <a:schemeClr val="tx2"/>
                </a:solidFill>
                <a:latin typeface="+mn-lt"/>
                <a:ea typeface="+mj-ea"/>
                <a:cs typeface="+mj-cs"/>
              </a:rPr>
            </a:br>
            <a:br>
              <a:rPr lang="en-US" sz="2600" i="0" kern="1200" cap="all" baseline="0" dirty="0">
                <a:solidFill>
                  <a:schemeClr val="tx2"/>
                </a:solidFill>
                <a:ea typeface="+mj-ea"/>
                <a:cs typeface="+mj-cs"/>
              </a:rPr>
            </a:br>
            <a:br>
              <a:rPr lang="en-US" sz="2600" i="1" kern="1200" cap="all" baseline="0" dirty="0">
                <a:solidFill>
                  <a:schemeClr val="tx2"/>
                </a:solidFill>
                <a:latin typeface="+mj-lt"/>
                <a:ea typeface="+mj-ea"/>
                <a:cs typeface="+mj-cs"/>
              </a:rPr>
            </a:br>
            <a:br>
              <a:rPr lang="en-US" sz="2600" dirty="0">
                <a:solidFill>
                  <a:schemeClr val="tx2"/>
                </a:solidFill>
              </a:rPr>
            </a:br>
            <a:br>
              <a:rPr lang="en-US" sz="2600" i="1" kern="1200" cap="all" baseline="0" dirty="0">
                <a:solidFill>
                  <a:schemeClr val="tx2"/>
                </a:solidFill>
                <a:latin typeface="+mj-lt"/>
                <a:ea typeface="+mj-ea"/>
                <a:cs typeface="+mj-cs"/>
              </a:rPr>
            </a:br>
            <a:r>
              <a:rPr lang="en-US" sz="2600" i="0" kern="1200" cap="all" baseline="0" dirty="0">
                <a:solidFill>
                  <a:schemeClr val="tx2"/>
                </a:solidFill>
                <a:latin typeface="+mn-lt"/>
                <a:ea typeface="+mj-ea"/>
                <a:cs typeface="+mj-cs"/>
              </a:rPr>
              <a:t>Presented by: </a:t>
            </a:r>
            <a:br>
              <a:rPr lang="en-US" sz="2600" i="0" kern="1200" cap="all" baseline="0" dirty="0">
                <a:solidFill>
                  <a:schemeClr val="tx2"/>
                </a:solidFill>
                <a:latin typeface="+mn-lt"/>
                <a:ea typeface="+mj-ea"/>
                <a:cs typeface="+mj-cs"/>
              </a:rPr>
            </a:br>
            <a:r>
              <a:rPr lang="en-US" sz="2600" i="0" kern="1200" cap="all" baseline="0" dirty="0">
                <a:solidFill>
                  <a:schemeClr val="tx2"/>
                </a:solidFill>
                <a:latin typeface="+mn-lt"/>
                <a:ea typeface="+mj-ea"/>
                <a:cs typeface="+mj-cs"/>
              </a:rPr>
              <a:t>Rebecca, Natalie, Russell, Michael, Trinity</a:t>
            </a:r>
          </a:p>
        </p:txBody>
      </p:sp>
      <p:pic>
        <p:nvPicPr>
          <p:cNvPr id="11" name="Picture Placeholder 10" descr="A house with a lawn and a tree&#10;&#10;Description automatically generated">
            <a:extLst>
              <a:ext uri="{FF2B5EF4-FFF2-40B4-BE49-F238E27FC236}">
                <a16:creationId xmlns:a16="http://schemas.microsoft.com/office/drawing/2014/main" id="{F3E2BCC3-DF0A-7735-4B5E-B18DC0674EA9}"/>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4101" r="24836" b="-1"/>
          <a:stretch/>
        </p:blipFill>
        <p:spPr>
          <a:xfrm>
            <a:off x="5879804" y="-6350"/>
            <a:ext cx="6312196" cy="6874330"/>
          </a:xfrm>
          <a:custGeom>
            <a:avLst/>
            <a:gdLst/>
            <a:ahLst/>
            <a:cxnLst/>
            <a:rect l="l" t="t" r="r" b="b"/>
            <a:pathLst>
              <a:path w="6312196" h="6874330">
                <a:moveTo>
                  <a:pt x="2047193" y="0"/>
                </a:moveTo>
                <a:lnTo>
                  <a:pt x="6312196" y="0"/>
                </a:lnTo>
                <a:lnTo>
                  <a:pt x="6312196" y="6874330"/>
                </a:lnTo>
                <a:lnTo>
                  <a:pt x="0" y="6874330"/>
                </a:lnTo>
                <a:close/>
              </a:path>
            </a:pathLst>
          </a:custGeom>
        </p:spPr>
      </p:pic>
      <p:cxnSp>
        <p:nvCxnSpPr>
          <p:cNvPr id="153" name="Straight Connector 152">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634715" y="0"/>
            <a:ext cx="914401" cy="685734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B3AA7AB4-81C1-FD67-6144-3AF33FF8F232}"/>
              </a:ext>
            </a:extLst>
          </p:cNvPr>
          <p:cNvSpPr txBox="1"/>
          <p:nvPr/>
        </p:nvSpPr>
        <p:spPr>
          <a:xfrm>
            <a:off x="451884" y="5202019"/>
            <a:ext cx="3343882" cy="646331"/>
          </a:xfrm>
          <a:prstGeom prst="rect">
            <a:avLst/>
          </a:prstGeom>
          <a:noFill/>
        </p:spPr>
        <p:txBody>
          <a:bodyPr wrap="square" rtlCol="0">
            <a:spAutoFit/>
          </a:bodyPr>
          <a:lstStyle/>
          <a:p>
            <a:r>
              <a:rPr lang="en-US" dirty="0"/>
              <a:t>Group 3 Project 2</a:t>
            </a:r>
          </a:p>
          <a:p>
            <a:r>
              <a:rPr lang="en-US" dirty="0"/>
              <a:t>Aug 11, 2024</a:t>
            </a:r>
          </a:p>
        </p:txBody>
      </p:sp>
    </p:spTree>
    <p:extLst>
      <p:ext uri="{BB962C8B-B14F-4D97-AF65-F5344CB8AC3E}">
        <p14:creationId xmlns:p14="http://schemas.microsoft.com/office/powerpoint/2010/main" val="3078994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9"/>
                                        </p:tgtEl>
                                        <p:attrNameLst>
                                          <p:attrName>style.visibility</p:attrName>
                                        </p:attrNameLst>
                                      </p:cBhvr>
                                      <p:to>
                                        <p:strVal val="visible"/>
                                      </p:to>
                                    </p:set>
                                    <p:animEffect transition="in" filter="fade">
                                      <p:cBhvr>
                                        <p:cTn id="7" dur="4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1" name="Straight Connector 6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68" name="Rectangle 67">
            <a:extLst>
              <a:ext uri="{FF2B5EF4-FFF2-40B4-BE49-F238E27FC236}">
                <a16:creationId xmlns:a16="http://schemas.microsoft.com/office/drawing/2014/main" id="{8B2BAECB-35E2-4DD9-8B8C-22D215DD0C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Placeholder 6" descr="A house with a lawn&#10;&#10;Description automatically generated">
            <a:extLst>
              <a:ext uri="{FF2B5EF4-FFF2-40B4-BE49-F238E27FC236}">
                <a16:creationId xmlns:a16="http://schemas.microsoft.com/office/drawing/2014/main" id="{7D89C5C0-08CB-A488-E009-5A5ED0A5FF14}"/>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3532" r="25335" b="-1"/>
          <a:stretch/>
        </p:blipFill>
        <p:spPr>
          <a:xfrm>
            <a:off x="6938682" y="10"/>
            <a:ext cx="5253320" cy="6857990"/>
          </a:xfrm>
          <a:custGeom>
            <a:avLst/>
            <a:gdLst/>
            <a:ahLst/>
            <a:cxnLst/>
            <a:rect l="l" t="t" r="r" b="b"/>
            <a:pathLst>
              <a:path w="5253320" h="6858000">
                <a:moveTo>
                  <a:pt x="722088" y="0"/>
                </a:moveTo>
                <a:lnTo>
                  <a:pt x="5253320" y="0"/>
                </a:lnTo>
                <a:lnTo>
                  <a:pt x="5253320" y="6858000"/>
                </a:lnTo>
                <a:lnTo>
                  <a:pt x="0" y="6858000"/>
                </a:lnTo>
                <a:close/>
              </a:path>
            </a:pathLst>
          </a:custGeom>
        </p:spPr>
      </p:pic>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xfrm>
            <a:off x="1104901" y="467834"/>
            <a:ext cx="6132605" cy="1738422"/>
          </a:xfrm>
        </p:spPr>
        <p:txBody>
          <a:bodyPr vert="horz" lIns="91440" tIns="45720" rIns="91440" bIns="45720" rtlCol="0" anchor="ctr">
            <a:normAutofit/>
          </a:bodyPr>
          <a:lstStyle/>
          <a:p>
            <a:r>
              <a:rPr lang="en-US" dirty="0"/>
              <a:t>THANK YOU</a:t>
            </a:r>
          </a:p>
        </p:txBody>
      </p:sp>
      <p:cxnSp>
        <p:nvCxnSpPr>
          <p:cNvPr id="69" name="Straight Connector 68">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528235" y="0"/>
            <a:ext cx="6663765" cy="99209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0AFE9D09-6944-6167-CB6F-3FF4609102B6}"/>
              </a:ext>
            </a:extLst>
          </p:cNvPr>
          <p:cNvSpPr txBox="1"/>
          <p:nvPr/>
        </p:nvSpPr>
        <p:spPr>
          <a:xfrm>
            <a:off x="496443" y="764025"/>
            <a:ext cx="5597970" cy="6093976"/>
          </a:xfrm>
          <a:prstGeom prst="rect">
            <a:avLst/>
          </a:prstGeom>
          <a:noFill/>
        </p:spPr>
        <p:txBody>
          <a:bodyPr wrap="square" rtlCol="0" anchor="ctr">
            <a:spAutoFit/>
          </a:bodyPr>
          <a:lstStyle/>
          <a:p>
            <a:pPr rtl="0">
              <a:spcBef>
                <a:spcPts val="0"/>
              </a:spcBef>
              <a:spcAft>
                <a:spcPts val="0"/>
              </a:spcAft>
            </a:pPr>
            <a:endParaRPr lang="en-US" b="1" i="0" u="none" strike="noStrike" dirty="0">
              <a:solidFill>
                <a:srgbClr val="000000"/>
              </a:solidFill>
              <a:effectLst/>
            </a:endParaRPr>
          </a:p>
          <a:p>
            <a:pPr rtl="0">
              <a:spcBef>
                <a:spcPts val="0"/>
              </a:spcBef>
              <a:spcAft>
                <a:spcPts val="0"/>
              </a:spcAft>
            </a:pPr>
            <a:endParaRPr lang="en-US" b="1" dirty="0">
              <a:solidFill>
                <a:srgbClr val="000000"/>
              </a:solidFill>
            </a:endParaRPr>
          </a:p>
          <a:p>
            <a:pPr rtl="0">
              <a:spcBef>
                <a:spcPts val="0"/>
              </a:spcBef>
              <a:spcAft>
                <a:spcPts val="0"/>
              </a:spcAft>
            </a:pPr>
            <a:endParaRPr lang="en-US" b="1" i="0" u="none" strike="noStrike" dirty="0">
              <a:solidFill>
                <a:srgbClr val="000000"/>
              </a:solidFill>
              <a:effectLst/>
            </a:endParaRPr>
          </a:p>
          <a:p>
            <a:pPr rtl="0">
              <a:spcBef>
                <a:spcPts val="0"/>
              </a:spcBef>
              <a:spcAft>
                <a:spcPts val="0"/>
              </a:spcAft>
            </a:pPr>
            <a:endParaRPr lang="en-US" b="1" dirty="0">
              <a:solidFill>
                <a:srgbClr val="000000"/>
              </a:solidFill>
            </a:endParaRPr>
          </a:p>
          <a:p>
            <a:pPr rtl="0">
              <a:spcBef>
                <a:spcPts val="0"/>
              </a:spcBef>
              <a:spcAft>
                <a:spcPts val="0"/>
              </a:spcAft>
            </a:pPr>
            <a:endParaRPr lang="en-US" b="1" i="0" u="none" strike="noStrike" dirty="0">
              <a:solidFill>
                <a:srgbClr val="000000"/>
              </a:solidFill>
              <a:effectLst/>
            </a:endParaRPr>
          </a:p>
          <a:p>
            <a:pPr rtl="0">
              <a:spcBef>
                <a:spcPts val="0"/>
              </a:spcBef>
              <a:spcAft>
                <a:spcPts val="0"/>
              </a:spcAft>
            </a:pPr>
            <a:endParaRPr lang="en-US" b="1" dirty="0">
              <a:solidFill>
                <a:srgbClr val="000000"/>
              </a:solidFill>
            </a:endParaRPr>
          </a:p>
          <a:p>
            <a:pPr rtl="0">
              <a:spcBef>
                <a:spcPts val="0"/>
              </a:spcBef>
              <a:spcAft>
                <a:spcPts val="0"/>
              </a:spcAft>
            </a:pPr>
            <a:r>
              <a:rPr lang="en-US" b="1" i="0" u="none" strike="noStrike" dirty="0">
                <a:solidFill>
                  <a:srgbClr val="000000"/>
                </a:solidFill>
                <a:effectLst/>
              </a:rPr>
              <a:t>Links:</a:t>
            </a:r>
          </a:p>
          <a:p>
            <a:pPr rtl="0">
              <a:spcBef>
                <a:spcPts val="0"/>
              </a:spcBef>
              <a:spcAft>
                <a:spcPts val="0"/>
              </a:spcAft>
            </a:pPr>
            <a:endParaRPr lang="en-US" sz="1400" dirty="0">
              <a:solidFill>
                <a:srgbClr val="000000"/>
              </a:solidFill>
            </a:endParaRPr>
          </a:p>
          <a:p>
            <a:pPr rtl="0">
              <a:spcBef>
                <a:spcPts val="0"/>
              </a:spcBef>
              <a:spcAft>
                <a:spcPts val="0"/>
              </a:spcAft>
            </a:pPr>
            <a:r>
              <a:rPr lang="en-US" sz="1400" b="1" i="0" u="none" strike="noStrike" dirty="0">
                <a:solidFill>
                  <a:srgbClr val="000000"/>
                </a:solidFill>
                <a:effectLst/>
              </a:rPr>
              <a:t>Dataset: </a:t>
            </a:r>
            <a:r>
              <a:rPr lang="en-US" sz="1400" b="0" i="0" u="sng" strike="noStrike" dirty="0">
                <a:solidFill>
                  <a:srgbClr val="0097A7"/>
                </a:solidFill>
                <a:effectLst/>
                <a:hlinkClick r:id="rId4"/>
              </a:rPr>
              <a:t>Housing Market &amp; Prices (kaggle.com)</a:t>
            </a:r>
            <a:endParaRPr lang="en-US" sz="1400" b="0" dirty="0">
              <a:effectLst/>
            </a:endParaRPr>
          </a:p>
          <a:p>
            <a:pPr rtl="0">
              <a:spcBef>
                <a:spcPts val="1200"/>
              </a:spcBef>
              <a:spcAft>
                <a:spcPts val="1200"/>
              </a:spcAft>
            </a:pPr>
            <a:r>
              <a:rPr lang="en-US" sz="1400" b="1" i="0" u="none" strike="noStrike" dirty="0" err="1">
                <a:solidFill>
                  <a:srgbClr val="000000"/>
                </a:solidFill>
                <a:effectLst/>
              </a:rPr>
              <a:t>Github</a:t>
            </a:r>
            <a:r>
              <a:rPr lang="en-US" sz="1400" b="1" i="0" u="none" strike="noStrike" dirty="0">
                <a:solidFill>
                  <a:srgbClr val="000000"/>
                </a:solidFill>
                <a:effectLst/>
              </a:rPr>
              <a:t> Link:  </a:t>
            </a:r>
            <a:r>
              <a:rPr lang="en-US" sz="1400" b="0" i="0" u="sng" strike="noStrike" dirty="0">
                <a:solidFill>
                  <a:srgbClr val="0097A7"/>
                </a:solidFill>
                <a:effectLst/>
                <a:hlinkClick r:id="rId5"/>
              </a:rPr>
              <a:t>https://github.com/trentlerma/groupthreeproject.git</a:t>
            </a:r>
            <a:endParaRPr lang="en-US" sz="1400" dirty="0"/>
          </a:p>
          <a:p>
            <a:pPr rtl="0">
              <a:spcBef>
                <a:spcPts val="1200"/>
              </a:spcBef>
              <a:spcAft>
                <a:spcPts val="1200"/>
              </a:spcAft>
            </a:pPr>
            <a:r>
              <a:rPr lang="en-US" sz="1400" b="1" i="0" u="none" strike="noStrike" dirty="0" err="1">
                <a:solidFill>
                  <a:srgbClr val="000000"/>
                </a:solidFill>
                <a:effectLst/>
              </a:rPr>
              <a:t>GitProject</a:t>
            </a:r>
            <a:r>
              <a:rPr lang="en-US" sz="1400" b="1" i="0" u="none" strike="noStrike" dirty="0">
                <a:solidFill>
                  <a:srgbClr val="000000"/>
                </a:solidFill>
                <a:effectLst/>
              </a:rPr>
              <a:t>: </a:t>
            </a:r>
            <a:r>
              <a:rPr lang="en-US" sz="1400" b="0" i="0" u="none" strike="noStrike" dirty="0">
                <a:solidFill>
                  <a:srgbClr val="000000"/>
                </a:solidFill>
                <a:effectLst/>
                <a:hlinkClick r:id="rId5"/>
              </a:rPr>
              <a:t>https://github.com/trentlerma/groupthreeproject.git</a:t>
            </a:r>
            <a:endParaRPr lang="en-US" sz="1400" b="0" i="0" u="none" strike="noStrike" dirty="0">
              <a:solidFill>
                <a:srgbClr val="000000"/>
              </a:solidFill>
              <a:effectLst/>
            </a:endParaRPr>
          </a:p>
          <a:p>
            <a:pPr rtl="0">
              <a:spcBef>
                <a:spcPts val="1200"/>
              </a:spcBef>
              <a:spcAft>
                <a:spcPts val="1200"/>
              </a:spcAft>
            </a:pPr>
            <a:endParaRPr lang="en-US" sz="1800" b="0" i="0" u="none" strike="noStrike" dirty="0">
              <a:solidFill>
                <a:srgbClr val="000000"/>
              </a:solidFill>
              <a:effectLst/>
              <a:latin typeface="Arial" panose="020B0604020202020204" pitchFamily="34" charset="0"/>
            </a:endParaRPr>
          </a:p>
          <a:p>
            <a:pPr rtl="0">
              <a:spcBef>
                <a:spcPts val="1200"/>
              </a:spcBef>
              <a:spcAft>
                <a:spcPts val="1200"/>
              </a:spcAft>
            </a:pPr>
            <a:endParaRPr lang="en-US" sz="1800" b="0" i="0" u="none" strike="noStrike" dirty="0">
              <a:solidFill>
                <a:srgbClr val="000000"/>
              </a:solidFill>
              <a:effectLst/>
              <a:latin typeface="Arial" panose="020B0604020202020204" pitchFamily="34" charset="0"/>
            </a:endParaRPr>
          </a:p>
          <a:p>
            <a:pPr rtl="0">
              <a:spcBef>
                <a:spcPts val="1200"/>
              </a:spcBef>
              <a:spcAft>
                <a:spcPts val="1200"/>
              </a:spcAft>
            </a:pPr>
            <a:br>
              <a:rPr lang="en-US" b="0" dirty="0">
                <a:effectLst/>
              </a:rPr>
            </a:br>
            <a:endParaRPr lang="en-US" b="0" dirty="0">
              <a:effectLst/>
            </a:endParaRPr>
          </a:p>
          <a:p>
            <a:br>
              <a:rPr lang="en-US" dirty="0"/>
            </a:br>
            <a:endParaRPr lang="en-US" dirty="0"/>
          </a:p>
        </p:txBody>
      </p:sp>
    </p:spTree>
    <p:extLst>
      <p:ext uri="{BB962C8B-B14F-4D97-AF65-F5344CB8AC3E}">
        <p14:creationId xmlns:p14="http://schemas.microsoft.com/office/powerpoint/2010/main" val="1210802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9" name="Straight Connector 48">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56" name="Rectangle 55">
            <a:extLst>
              <a:ext uri="{FF2B5EF4-FFF2-40B4-BE49-F238E27FC236}">
                <a16:creationId xmlns:a16="http://schemas.microsoft.com/office/drawing/2014/main" id="{94663D7F-8F94-4130-8F6F-D8425E1997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7" name="Straight Connector 56">
            <a:extLst>
              <a:ext uri="{FF2B5EF4-FFF2-40B4-BE49-F238E27FC236}">
                <a16:creationId xmlns:a16="http://schemas.microsoft.com/office/drawing/2014/main" id="{6ACA524F-0019-4FDE-ADD8-1CA3D35A16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289111" y="6954"/>
            <a:ext cx="709684" cy="684409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5FB2A255-E82B-4AB2-A27E-2A9A250EFB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52934" y="-6954"/>
            <a:ext cx="322728"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7" name="Picture Placeholder 6" descr="A house with a red door&#10;&#10;Description automatically generated">
            <a:extLst>
              <a:ext uri="{FF2B5EF4-FFF2-40B4-BE49-F238E27FC236}">
                <a16:creationId xmlns:a16="http://schemas.microsoft.com/office/drawing/2014/main" id="{C8C843E1-444C-E7F8-C321-0557D536C27A}"/>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22491" r="22491"/>
          <a:stretch>
            <a:fillRect/>
          </a:stretch>
        </p:blipFill>
        <p:spPr>
          <a:xfrm>
            <a:off x="9519027" y="6953"/>
            <a:ext cx="2651760" cy="6832687"/>
          </a:xfrm>
        </p:spPr>
      </p:pic>
      <p:sp>
        <p:nvSpPr>
          <p:cNvPr id="2" name="TextBox 1">
            <a:extLst>
              <a:ext uri="{FF2B5EF4-FFF2-40B4-BE49-F238E27FC236}">
                <a16:creationId xmlns:a16="http://schemas.microsoft.com/office/drawing/2014/main" id="{170196B7-3D69-D09D-D342-0FE07F377757}"/>
              </a:ext>
            </a:extLst>
          </p:cNvPr>
          <p:cNvSpPr txBox="1"/>
          <p:nvPr/>
        </p:nvSpPr>
        <p:spPr>
          <a:xfrm>
            <a:off x="713232" y="685800"/>
            <a:ext cx="7749732" cy="5047536"/>
          </a:xfrm>
          <a:prstGeom prst="rect">
            <a:avLst/>
          </a:prstGeom>
          <a:noFill/>
        </p:spPr>
        <p:txBody>
          <a:bodyPr wrap="square" rtlCol="0">
            <a:spAutoFit/>
          </a:bodyPr>
          <a:lstStyle/>
          <a:p>
            <a:pPr algn="just"/>
            <a:r>
              <a:rPr lang="en-US" sz="1400" b="1" dirty="0"/>
              <a:t>Executive Summary</a:t>
            </a:r>
          </a:p>
          <a:p>
            <a:pPr algn="just"/>
            <a:endParaRPr lang="en-US" sz="1200" b="1" dirty="0"/>
          </a:p>
          <a:p>
            <a:pPr algn="just"/>
            <a:r>
              <a:rPr lang="en-US" sz="1200" dirty="0"/>
              <a:t>This project aims to develop a machine learning model to predict house prices based on various real estate features. The dataset contains essential information about houses, such as the number of bedrooms and bathrooms, lot size (in acres), house size (in square feet), and geographic location (city, state, and zip code). Additionally, key variables include the previous sale date, the house's age since the last sale, and the average house value in the corresponding zip code area. This project will provide valuable insights into real estate pricing, enabling stakeholders to make informed, data-driven decisions based on housing trends across different geographical regions.</a:t>
            </a:r>
          </a:p>
          <a:p>
            <a:pPr algn="just"/>
            <a:endParaRPr lang="en-US" sz="1200" b="1" dirty="0"/>
          </a:p>
          <a:p>
            <a:pPr algn="just"/>
            <a:r>
              <a:rPr lang="en-US" sz="1400" b="1" dirty="0"/>
              <a:t>Project Approach</a:t>
            </a:r>
          </a:p>
          <a:p>
            <a:pPr algn="just"/>
            <a:endParaRPr lang="en-US" sz="1200" b="1" dirty="0"/>
          </a:p>
          <a:p>
            <a:pPr algn="just">
              <a:buFont typeface="+mj-lt"/>
              <a:buAutoNum type="arabicPeriod"/>
            </a:pPr>
            <a:r>
              <a:rPr lang="en-US" sz="1200" b="1" dirty="0"/>
              <a:t> Data Preprocessing</a:t>
            </a:r>
            <a:r>
              <a:rPr lang="en-US" sz="1200" dirty="0"/>
              <a:t>: Prepare and clean the data, including handling missing values, encoding categorical variables  (city, state, zip code), and scaling numerical features.</a:t>
            </a:r>
          </a:p>
          <a:p>
            <a:pPr algn="just">
              <a:buFont typeface="+mj-lt"/>
              <a:buAutoNum type="arabicPeriod"/>
            </a:pPr>
            <a:endParaRPr lang="en-US" sz="1200" dirty="0"/>
          </a:p>
          <a:p>
            <a:pPr algn="just">
              <a:buFont typeface="+mj-lt"/>
              <a:buAutoNum type="arabicPeriod"/>
            </a:pPr>
            <a:r>
              <a:rPr lang="en-US" sz="1200" b="1" dirty="0"/>
              <a:t> Model Development</a:t>
            </a:r>
            <a:r>
              <a:rPr lang="en-US" sz="1200" dirty="0"/>
              <a:t>: Train machine learning models on the dataset to predict house prices (either as price per square foot or total house price). Potential models include Linear Regression, Random Forest, and Gradient Boosting. </a:t>
            </a:r>
          </a:p>
          <a:p>
            <a:pPr algn="just">
              <a:buFont typeface="+mj-lt"/>
              <a:buAutoNum type="arabicPeriod"/>
            </a:pPr>
            <a:endParaRPr lang="en-US" sz="1200" dirty="0"/>
          </a:p>
          <a:p>
            <a:pPr algn="just">
              <a:buFont typeface="+mj-lt"/>
              <a:buAutoNum type="arabicPeriod"/>
            </a:pPr>
            <a:r>
              <a:rPr lang="en-US" sz="1200" b="1" dirty="0"/>
              <a:t> Model Evaluation</a:t>
            </a:r>
            <a:r>
              <a:rPr lang="en-US" sz="1200" dirty="0"/>
              <a:t>: Use a variety of metrics such as Mean Absolute Error (MAE), Mean Squared Error (MSE), and R-squared (R²) to evaluate model performance and refine it for accuracy.</a:t>
            </a:r>
          </a:p>
          <a:p>
            <a:pPr algn="just">
              <a:buFont typeface="+mj-lt"/>
              <a:buAutoNum type="arabicPeriod"/>
            </a:pPr>
            <a:endParaRPr lang="en-US" sz="1200" dirty="0"/>
          </a:p>
          <a:p>
            <a:pPr algn="just">
              <a:buFont typeface="+mj-lt"/>
              <a:buAutoNum type="arabicPeriod"/>
            </a:pPr>
            <a:r>
              <a:rPr lang="en-US" sz="1200" b="1" dirty="0"/>
              <a:t> Feature Importance</a:t>
            </a:r>
            <a:r>
              <a:rPr lang="en-US" sz="1200" dirty="0"/>
              <a:t>: Identify the most important factors affecting house prices, such as location, house size, or lot size, and provide insights into market trends.</a:t>
            </a:r>
          </a:p>
          <a:p>
            <a:pPr algn="just">
              <a:buFont typeface="+mj-lt"/>
              <a:buAutoNum type="arabicPeriod"/>
            </a:pPr>
            <a:endParaRPr lang="en-US" sz="1200" dirty="0"/>
          </a:p>
          <a:p>
            <a:pPr algn="just">
              <a:buFont typeface="+mj-lt"/>
              <a:buAutoNum type="arabicPeriod"/>
            </a:pPr>
            <a:r>
              <a:rPr lang="en-US" sz="1200" b="1" dirty="0"/>
              <a:t> Predictive Analysis</a:t>
            </a:r>
            <a:r>
              <a:rPr lang="en-US" sz="1200" dirty="0"/>
              <a:t>: Once a final model is selected, use it to make predictions on unseen data to assess its robustness in a real-world scenario.</a:t>
            </a:r>
          </a:p>
          <a:p>
            <a:pPr algn="just"/>
            <a:endParaRPr lang="en-US" sz="1200" dirty="0"/>
          </a:p>
          <a:p>
            <a:endParaRPr lang="en-US" dirty="0"/>
          </a:p>
        </p:txBody>
      </p:sp>
    </p:spTree>
    <p:extLst>
      <p:ext uri="{BB962C8B-B14F-4D97-AF65-F5344CB8AC3E}">
        <p14:creationId xmlns:p14="http://schemas.microsoft.com/office/powerpoint/2010/main" val="1038351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5" name="Rectangle 24">
            <a:extLst>
              <a:ext uri="{FF2B5EF4-FFF2-40B4-BE49-F238E27FC236}">
                <a16:creationId xmlns:a16="http://schemas.microsoft.com/office/drawing/2014/main" id="{EA3B6404-C37D-4FE3-8124-9FC5ECE56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A0034E89-1952-5288-08A0-70A4A73BE39E}"/>
              </a:ext>
            </a:extLst>
          </p:cNvPr>
          <p:cNvSpPr>
            <a:spLocks noGrp="1"/>
          </p:cNvSpPr>
          <p:nvPr>
            <p:ph type="ctrTitle"/>
          </p:nvPr>
        </p:nvSpPr>
        <p:spPr>
          <a:xfrm>
            <a:off x="1015488" y="533400"/>
            <a:ext cx="9847584" cy="3614271"/>
          </a:xfrm>
        </p:spPr>
        <p:txBody>
          <a:bodyPr vert="horz" lIns="91440" tIns="45720" rIns="91440" bIns="45720" rtlCol="0" anchor="t">
            <a:normAutofit/>
          </a:bodyPr>
          <a:lstStyle/>
          <a:p>
            <a:br>
              <a:rPr lang="en-US" sz="800" b="0" dirty="0">
                <a:solidFill>
                  <a:srgbClr val="CCCCCC"/>
                </a:solidFill>
                <a:effectLst/>
                <a:latin typeface="Consolas" panose="020B0609020204030204" pitchFamily="49" charset="0"/>
              </a:rPr>
            </a:br>
            <a:endParaRPr lang="en-US" sz="1400" b="0" dirty="0">
              <a:solidFill>
                <a:schemeClr val="tx1"/>
              </a:solidFill>
              <a:effectLst/>
              <a:latin typeface="Consolas" panose="020B0609020204030204" pitchFamily="49" charset="0"/>
            </a:endParaRPr>
          </a:p>
        </p:txBody>
      </p:sp>
      <p:cxnSp>
        <p:nvCxnSpPr>
          <p:cNvPr id="27" name="Straight Connector 26">
            <a:extLst>
              <a:ext uri="{FF2B5EF4-FFF2-40B4-BE49-F238E27FC236}">
                <a16:creationId xmlns:a16="http://schemas.microsoft.com/office/drawing/2014/main" id="{B42E889C-BF1F-40B2-86C2-92153DB7E6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38034" y="0"/>
            <a:ext cx="6553966" cy="3542616"/>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557940A-71CE-48E1-BD71-2BEF15613C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851108" y="4783369"/>
            <a:ext cx="5340893" cy="207463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777C915-01E5-4C85-B3BF-7BF7CC3FEF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0021640" y="0"/>
            <a:ext cx="1268175"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6" name="Picture Placeholder 5" descr="A brick house with a lawn and trees&#10;&#10;Description automatically generated">
            <a:extLst>
              <a:ext uri="{FF2B5EF4-FFF2-40B4-BE49-F238E27FC236}">
                <a16:creationId xmlns:a16="http://schemas.microsoft.com/office/drawing/2014/main" id="{A181B124-E375-B2E9-562D-315102C92B6C}"/>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36936" b="36936"/>
          <a:stretch>
            <a:fillRect/>
          </a:stretch>
        </p:blipFill>
        <p:spPr>
          <a:xfrm>
            <a:off x="0" y="5710581"/>
            <a:ext cx="12190977" cy="1147419"/>
          </a:xfrm>
          <a:prstGeom prst="rect">
            <a:avLst/>
          </a:prstGeom>
        </p:spPr>
      </p:pic>
      <p:sp>
        <p:nvSpPr>
          <p:cNvPr id="7" name="TextBox 6">
            <a:extLst>
              <a:ext uri="{FF2B5EF4-FFF2-40B4-BE49-F238E27FC236}">
                <a16:creationId xmlns:a16="http://schemas.microsoft.com/office/drawing/2014/main" id="{0B49D458-50EC-2F54-6B09-57236B5E8C8A}"/>
              </a:ext>
            </a:extLst>
          </p:cNvPr>
          <p:cNvSpPr txBox="1"/>
          <p:nvPr/>
        </p:nvSpPr>
        <p:spPr>
          <a:xfrm>
            <a:off x="304704" y="161964"/>
            <a:ext cx="11558015" cy="6447919"/>
          </a:xfrm>
          <a:prstGeom prst="rect">
            <a:avLst/>
          </a:prstGeom>
          <a:noFill/>
        </p:spPr>
        <p:txBody>
          <a:bodyPr wrap="square" rtlCol="0">
            <a:spAutoFit/>
          </a:bodyPr>
          <a:lstStyle/>
          <a:p>
            <a:pPr algn="just"/>
            <a:r>
              <a:rPr lang="en-US" sz="1400" b="1" dirty="0"/>
              <a:t>Dataset</a:t>
            </a:r>
          </a:p>
          <a:p>
            <a:pPr algn="just"/>
            <a:endParaRPr lang="en-US" sz="1400" b="1" dirty="0"/>
          </a:p>
          <a:p>
            <a:pPr algn="just"/>
            <a:r>
              <a:rPr lang="en-US" sz="1200" dirty="0"/>
              <a:t>USA Real Estate Dataset features real estate listing across the United States, categorized by State and Zip code. </a:t>
            </a:r>
            <a:r>
              <a:rPr lang="en-US" sz="1200" b="0" dirty="0">
                <a:effectLst/>
              </a:rPr>
              <a:t>The original dataset, sourced from Kaggle, contained 2.2 million entries. We narrowed down the data by focusing exclusively on properties in Texas, resulting in a reduced dataset with 12 columns and 40,111 rows.</a:t>
            </a:r>
          </a:p>
          <a:p>
            <a:pPr algn="just"/>
            <a:endParaRPr lang="en-US" sz="1200" dirty="0"/>
          </a:p>
          <a:p>
            <a:pPr algn="just"/>
            <a:r>
              <a:rPr lang="en-US" sz="1400" b="1" dirty="0">
                <a:effectLst/>
              </a:rPr>
              <a:t>Data Exploration and Cleaning</a:t>
            </a:r>
          </a:p>
          <a:p>
            <a:pPr algn="just"/>
            <a:endParaRPr lang="en-US" sz="1400" b="1" dirty="0">
              <a:effectLst/>
            </a:endParaRPr>
          </a:p>
          <a:p>
            <a:pPr algn="just"/>
            <a:r>
              <a:rPr lang="en-US" sz="1200" b="0" dirty="0">
                <a:effectLst/>
              </a:rPr>
              <a:t>In the data exploration phase, we thoroughly examined the dataset to understand its structure, variable types, and key statistics. We utilized visualizations like histograms and scatter plots to identify patterns, relationships, and outliers in the data.</a:t>
            </a:r>
          </a:p>
          <a:p>
            <a:pPr algn="just"/>
            <a:br>
              <a:rPr lang="en-US" sz="1200" b="0" dirty="0">
                <a:effectLst/>
              </a:rPr>
            </a:br>
            <a:r>
              <a:rPr lang="en-US" sz="1200" b="0" dirty="0">
                <a:effectLst/>
              </a:rPr>
              <a:t>For data cleaning, we addressed missing values, removed duplicates, and ensured correct data types for each column. We also dropped the columns we don’t need for data analysis. The cleaned dataset was then validated and prepared for further analysis or modeling.</a:t>
            </a:r>
          </a:p>
          <a:p>
            <a:pPr algn="just"/>
            <a:endParaRPr lang="en-US" sz="1200" dirty="0"/>
          </a:p>
          <a:p>
            <a:pPr algn="just"/>
            <a:r>
              <a:rPr lang="en-US" sz="1400" b="1" dirty="0">
                <a:effectLst/>
              </a:rPr>
              <a:t>Data Transformation</a:t>
            </a:r>
          </a:p>
          <a:p>
            <a:pPr algn="just"/>
            <a:endParaRPr lang="en-US" sz="1400" b="1" dirty="0">
              <a:effectLst/>
            </a:endParaRPr>
          </a:p>
          <a:p>
            <a:br>
              <a:rPr lang="en-US" sz="1100" b="0" dirty="0">
                <a:effectLst/>
              </a:rPr>
            </a:br>
            <a:endParaRPr lang="en-US" sz="1200" dirty="0"/>
          </a:p>
          <a:p>
            <a:pPr algn="just"/>
            <a:endParaRPr lang="en-US" sz="1400" b="1" dirty="0">
              <a:effectLst/>
            </a:endParaRPr>
          </a:p>
          <a:p>
            <a:pPr algn="just"/>
            <a:endParaRPr lang="en-US" sz="1400" b="1" dirty="0"/>
          </a:p>
          <a:p>
            <a:pPr algn="just"/>
            <a:endParaRPr lang="en-US" sz="1400" b="1" dirty="0">
              <a:effectLst/>
            </a:endParaRPr>
          </a:p>
          <a:p>
            <a:pPr algn="just"/>
            <a:endParaRPr lang="en-US" sz="1400" b="1" dirty="0"/>
          </a:p>
          <a:p>
            <a:pPr algn="just"/>
            <a:endParaRPr lang="en-US" sz="1400" b="1" dirty="0">
              <a:effectLst/>
            </a:endParaRPr>
          </a:p>
          <a:p>
            <a:pPr algn="just"/>
            <a:endParaRPr lang="en-US" sz="1400" b="1" dirty="0"/>
          </a:p>
          <a:p>
            <a:pPr algn="just"/>
            <a:endParaRPr lang="en-US" sz="1200" b="0" dirty="0">
              <a:effectLst/>
            </a:endParaRPr>
          </a:p>
          <a:p>
            <a:pPr algn="just"/>
            <a:endParaRPr lang="en-US" sz="1200" dirty="0"/>
          </a:p>
          <a:p>
            <a:pPr algn="just"/>
            <a:endParaRPr lang="en-US" sz="1200" b="0" dirty="0">
              <a:effectLst/>
            </a:endParaRPr>
          </a:p>
          <a:p>
            <a:pPr algn="just"/>
            <a:endParaRPr lang="en-US" sz="1400" b="1" dirty="0">
              <a:effectLst/>
            </a:endParaRPr>
          </a:p>
          <a:p>
            <a:endParaRPr lang="en-US" sz="1400" b="1" dirty="0"/>
          </a:p>
          <a:p>
            <a:endParaRPr lang="en-US" sz="1400" b="1" dirty="0">
              <a:effectLst/>
            </a:endParaRPr>
          </a:p>
          <a:p>
            <a:br>
              <a:rPr lang="en-US" sz="1200" b="0" dirty="0">
                <a:solidFill>
                  <a:srgbClr val="CCCCCC"/>
                </a:solidFill>
                <a:effectLst/>
              </a:rPr>
            </a:br>
            <a:endParaRPr lang="en-US" sz="1200" b="0" dirty="0">
              <a:solidFill>
                <a:srgbClr val="CCCCCC"/>
              </a:solidFill>
              <a:effectLst/>
            </a:endParaRPr>
          </a:p>
          <a:p>
            <a:endParaRPr lang="en-US" sz="1200" dirty="0"/>
          </a:p>
        </p:txBody>
      </p:sp>
      <p:sp>
        <p:nvSpPr>
          <p:cNvPr id="2" name="TextBox 1">
            <a:extLst>
              <a:ext uri="{FF2B5EF4-FFF2-40B4-BE49-F238E27FC236}">
                <a16:creationId xmlns:a16="http://schemas.microsoft.com/office/drawing/2014/main" id="{C4C09D90-DB9C-6824-DFC4-A4ED336FD488}"/>
              </a:ext>
            </a:extLst>
          </p:cNvPr>
          <p:cNvSpPr txBox="1"/>
          <p:nvPr/>
        </p:nvSpPr>
        <p:spPr>
          <a:xfrm>
            <a:off x="5611043" y="3098821"/>
            <a:ext cx="4007472" cy="1723549"/>
          </a:xfrm>
          <a:prstGeom prst="rect">
            <a:avLst/>
          </a:prstGeom>
          <a:noFill/>
        </p:spPr>
        <p:txBody>
          <a:bodyPr wrap="square" rtlCol="0">
            <a:spAutoFit/>
          </a:bodyPr>
          <a:lstStyle/>
          <a:p>
            <a:endParaRPr lang="en-US" sz="1100" b="0" dirty="0">
              <a:effectLst/>
            </a:endParaRPr>
          </a:p>
          <a:p>
            <a:r>
              <a:rPr lang="en-US" sz="1100" dirty="0">
                <a:effectLst/>
              </a:rPr>
              <a:t>2. Removed and convert rows and </a:t>
            </a:r>
            <a:r>
              <a:rPr lang="en-US" sz="1100" dirty="0" err="1">
                <a:effectLst/>
              </a:rPr>
              <a:t>datas</a:t>
            </a:r>
            <a:endParaRPr lang="en-US" sz="1100" dirty="0">
              <a:effectLst/>
            </a:endParaRPr>
          </a:p>
          <a:p>
            <a:pPr marL="628650" lvl="1" indent="-171450">
              <a:buFont typeface="Arial" panose="020B0604020202020204" pitchFamily="34" charset="0"/>
              <a:buChar char="•"/>
            </a:pPr>
            <a:r>
              <a:rPr lang="en-US" sz="1100" b="0" dirty="0">
                <a:effectLst/>
              </a:rPr>
              <a:t>Remove rows where '</a:t>
            </a:r>
            <a:r>
              <a:rPr lang="en-US" sz="1100" b="0" dirty="0" err="1">
                <a:effectLst/>
              </a:rPr>
              <a:t>house_size</a:t>
            </a:r>
            <a:r>
              <a:rPr lang="en-US" sz="1100" b="0" dirty="0">
                <a:effectLst/>
              </a:rPr>
              <a:t>' or 'price' is zero or </a:t>
            </a:r>
            <a:r>
              <a:rPr lang="en-US" sz="1100" b="0" dirty="0" err="1">
                <a:effectLst/>
              </a:rPr>
              <a:t>NaN</a:t>
            </a:r>
            <a:endParaRPr lang="en-US" sz="1100" b="0" dirty="0">
              <a:effectLst/>
            </a:endParaRPr>
          </a:p>
          <a:p>
            <a:pPr marL="628650" lvl="1" indent="-171450">
              <a:buFont typeface="Arial" panose="020B0604020202020204" pitchFamily="34" charset="0"/>
              <a:buChar char="•"/>
            </a:pPr>
            <a:r>
              <a:rPr lang="en-US" sz="1100" b="0" dirty="0">
                <a:effectLst/>
              </a:rPr>
              <a:t>Remove the specified columns from the </a:t>
            </a:r>
            <a:r>
              <a:rPr lang="en-US" sz="1100" b="0" dirty="0" err="1">
                <a:effectLst/>
              </a:rPr>
              <a:t>DataFrame</a:t>
            </a:r>
            <a:endParaRPr lang="en-US" sz="1100" b="0" dirty="0">
              <a:effectLst/>
            </a:endParaRPr>
          </a:p>
          <a:p>
            <a:pPr marL="628650" lvl="1" indent="-171450">
              <a:buFont typeface="Arial" panose="020B0604020202020204" pitchFamily="34" charset="0"/>
              <a:buChar char="•"/>
            </a:pPr>
            <a:r>
              <a:rPr lang="en-US" sz="1100" b="0" dirty="0">
                <a:effectLst/>
              </a:rPr>
              <a:t>Convert 'bed' and 'bath' to string, replacing </a:t>
            </a:r>
            <a:r>
              <a:rPr lang="en-US" sz="1100" b="0" dirty="0" err="1">
                <a:effectLst/>
              </a:rPr>
              <a:t>NaN</a:t>
            </a:r>
            <a:r>
              <a:rPr lang="en-US" sz="1100" b="0" dirty="0">
                <a:effectLst/>
              </a:rPr>
              <a:t> with '0'</a:t>
            </a:r>
          </a:p>
          <a:p>
            <a:pPr marL="628650" lvl="1" indent="-171450">
              <a:buFont typeface="Arial" panose="020B0604020202020204" pitchFamily="34" charset="0"/>
              <a:buChar char="•"/>
            </a:pPr>
            <a:r>
              <a:rPr lang="en-US" sz="1100" b="0" dirty="0">
                <a:effectLst/>
              </a:rPr>
              <a:t>Convert 'price' and '</a:t>
            </a:r>
            <a:r>
              <a:rPr lang="en-US" sz="1100" b="0" dirty="0" err="1">
                <a:effectLst/>
              </a:rPr>
              <a:t>house_size</a:t>
            </a:r>
            <a:r>
              <a:rPr lang="en-US" sz="1100" b="0" dirty="0">
                <a:effectLst/>
              </a:rPr>
              <a:t>' to integers</a:t>
            </a:r>
          </a:p>
          <a:p>
            <a:pPr marL="628650" lvl="1" indent="-171450">
              <a:buFont typeface="Arial" panose="020B0604020202020204" pitchFamily="34" charset="0"/>
              <a:buChar char="•"/>
            </a:pPr>
            <a:r>
              <a:rPr lang="en-US" sz="1100" b="0" dirty="0">
                <a:effectLst/>
              </a:rPr>
              <a:t>Replace '</a:t>
            </a:r>
            <a:r>
              <a:rPr lang="en-US" sz="1100" b="0" dirty="0" err="1">
                <a:effectLst/>
              </a:rPr>
              <a:t>acre_lot</a:t>
            </a:r>
            <a:r>
              <a:rPr lang="en-US" sz="1100" b="0" dirty="0">
                <a:effectLst/>
              </a:rPr>
              <a:t>' and '</a:t>
            </a:r>
            <a:r>
              <a:rPr lang="en-US" sz="1100" b="0" dirty="0" err="1">
                <a:effectLst/>
              </a:rPr>
              <a:t>house_age_since_sold</a:t>
            </a:r>
            <a:r>
              <a:rPr lang="en-US" sz="1100" b="0" dirty="0">
                <a:effectLst/>
              </a:rPr>
              <a:t>' </a:t>
            </a:r>
            <a:r>
              <a:rPr lang="en-US" sz="1100" b="0" dirty="0" err="1">
                <a:effectLst/>
              </a:rPr>
              <a:t>NaN</a:t>
            </a:r>
            <a:r>
              <a:rPr lang="en-US" sz="1100" b="0" dirty="0">
                <a:effectLst/>
              </a:rPr>
              <a:t> with '0'</a:t>
            </a:r>
          </a:p>
          <a:p>
            <a:pPr marL="628650" lvl="1" indent="-171450">
              <a:buFont typeface="Arial" panose="020B0604020202020204" pitchFamily="34" charset="0"/>
              <a:buChar char="•"/>
            </a:pPr>
            <a:r>
              <a:rPr lang="en-US" sz="1100" b="0" dirty="0">
                <a:effectLst/>
              </a:rPr>
              <a:t>Convert '</a:t>
            </a:r>
            <a:r>
              <a:rPr lang="en-US" sz="1100" b="0" dirty="0" err="1">
                <a:effectLst/>
              </a:rPr>
              <a:t>zip_code</a:t>
            </a:r>
            <a:r>
              <a:rPr lang="en-US" sz="1100" b="0" dirty="0">
                <a:effectLst/>
              </a:rPr>
              <a:t>' to string, replacing </a:t>
            </a:r>
            <a:r>
              <a:rPr lang="en-US" sz="1100" b="0" dirty="0" err="1">
                <a:effectLst/>
              </a:rPr>
              <a:t>NaN</a:t>
            </a:r>
            <a:r>
              <a:rPr lang="en-US" sz="1100" b="0" dirty="0">
                <a:effectLst/>
              </a:rPr>
              <a:t> with '00000'</a:t>
            </a:r>
          </a:p>
          <a:p>
            <a:endParaRPr lang="en-US" dirty="0"/>
          </a:p>
        </p:txBody>
      </p:sp>
      <p:sp>
        <p:nvSpPr>
          <p:cNvPr id="4" name="TextBox 3">
            <a:extLst>
              <a:ext uri="{FF2B5EF4-FFF2-40B4-BE49-F238E27FC236}">
                <a16:creationId xmlns:a16="http://schemas.microsoft.com/office/drawing/2014/main" id="{03E6251A-F32C-ED30-447D-59F5E5855A27}"/>
              </a:ext>
            </a:extLst>
          </p:cNvPr>
          <p:cNvSpPr txBox="1"/>
          <p:nvPr/>
        </p:nvSpPr>
        <p:spPr>
          <a:xfrm>
            <a:off x="329281" y="3016843"/>
            <a:ext cx="5055410" cy="1723549"/>
          </a:xfrm>
          <a:prstGeom prst="rect">
            <a:avLst/>
          </a:prstGeom>
          <a:noFill/>
        </p:spPr>
        <p:txBody>
          <a:bodyPr wrap="square" rtlCol="0">
            <a:spAutoFit/>
          </a:bodyPr>
          <a:lstStyle/>
          <a:p>
            <a:r>
              <a:rPr lang="en-US" sz="1100" b="1" dirty="0">
                <a:effectLst/>
              </a:rPr>
              <a:t>Feature Engineering:</a:t>
            </a:r>
          </a:p>
          <a:p>
            <a:endParaRPr lang="en-US" sz="1100" b="1" dirty="0">
              <a:effectLst/>
            </a:endParaRPr>
          </a:p>
          <a:p>
            <a:r>
              <a:rPr lang="en-US" sz="1100" b="0" dirty="0">
                <a:effectLst/>
              </a:rPr>
              <a:t>1.  Create a new features that could capture important relationships: </a:t>
            </a:r>
          </a:p>
          <a:p>
            <a:pPr marL="628650" lvl="1" indent="-171450">
              <a:buFont typeface="Arial" panose="020B0604020202020204" pitchFamily="34" charset="0"/>
              <a:buChar char="•"/>
            </a:pPr>
            <a:r>
              <a:rPr lang="en-US" sz="1100" b="0" dirty="0">
                <a:effectLst/>
              </a:rPr>
              <a:t>We calculate the age of the house since it was last sold</a:t>
            </a:r>
          </a:p>
          <a:p>
            <a:pPr marL="628650" lvl="1" indent="-171450">
              <a:buFont typeface="Arial" panose="020B0604020202020204" pitchFamily="34" charset="0"/>
              <a:buChar char="•"/>
            </a:pPr>
            <a:r>
              <a:rPr lang="en-US" sz="1100" b="0" dirty="0">
                <a:effectLst/>
              </a:rPr>
              <a:t>Calculate average house value by zip code and round to integer</a:t>
            </a:r>
          </a:p>
          <a:p>
            <a:pPr marL="628650" lvl="1" indent="-171450">
              <a:buFont typeface="Arial" panose="020B0604020202020204" pitchFamily="34" charset="0"/>
              <a:buChar char="•"/>
            </a:pPr>
            <a:r>
              <a:rPr lang="en-US" sz="1100" b="0" dirty="0">
                <a:effectLst/>
              </a:rPr>
              <a:t>Calculate average price per square foot and round to integer</a:t>
            </a:r>
          </a:p>
          <a:p>
            <a:pPr marL="628650" lvl="1" indent="-171450">
              <a:buFont typeface="Arial" panose="020B0604020202020204" pitchFamily="34" charset="0"/>
              <a:buChar char="•"/>
            </a:pPr>
            <a:r>
              <a:rPr lang="en-US" sz="1100" b="0" dirty="0">
                <a:effectLst/>
              </a:rPr>
              <a:t>Calculate average price per square foot by zip code and round to integer</a:t>
            </a:r>
          </a:p>
          <a:p>
            <a:pPr marL="628650" lvl="1" indent="-171450">
              <a:buFont typeface="Arial" panose="020B0604020202020204" pitchFamily="34" charset="0"/>
              <a:buChar char="•"/>
            </a:pPr>
            <a:r>
              <a:rPr lang="en-US" sz="1100" b="0" dirty="0">
                <a:effectLst/>
              </a:rPr>
              <a:t>Create a new column '</a:t>
            </a:r>
            <a:r>
              <a:rPr lang="en-US" sz="1100" b="0" dirty="0" err="1">
                <a:effectLst/>
              </a:rPr>
              <a:t>zip_code_prefix</a:t>
            </a:r>
            <a:r>
              <a:rPr lang="en-US" sz="1100" b="0" dirty="0">
                <a:effectLst/>
              </a:rPr>
              <a:t>' for the first three characters of '</a:t>
            </a:r>
            <a:r>
              <a:rPr lang="en-US" sz="1100" b="0" dirty="0" err="1">
                <a:effectLst/>
              </a:rPr>
              <a:t>zip_code</a:t>
            </a:r>
            <a:r>
              <a:rPr lang="en-US" sz="1100" b="0" dirty="0">
                <a:effectLst/>
              </a:rPr>
              <a:t>'</a:t>
            </a:r>
          </a:p>
          <a:p>
            <a:endParaRPr lang="en-US" dirty="0"/>
          </a:p>
        </p:txBody>
      </p:sp>
      <p:pic>
        <p:nvPicPr>
          <p:cNvPr id="10" name="Picture 9">
            <a:extLst>
              <a:ext uri="{FF2B5EF4-FFF2-40B4-BE49-F238E27FC236}">
                <a16:creationId xmlns:a16="http://schemas.microsoft.com/office/drawing/2014/main" id="{3332C53C-5DA1-4EF6-2E51-E5D48C0CAA5A}"/>
              </a:ext>
            </a:extLst>
          </p:cNvPr>
          <p:cNvPicPr>
            <a:picLocks noChangeAspect="1"/>
          </p:cNvPicPr>
          <p:nvPr/>
        </p:nvPicPr>
        <p:blipFill>
          <a:blip r:embed="rId4"/>
          <a:stretch>
            <a:fillRect/>
          </a:stretch>
        </p:blipFill>
        <p:spPr>
          <a:xfrm>
            <a:off x="1355030" y="4707222"/>
            <a:ext cx="9520680" cy="1564511"/>
          </a:xfrm>
          <a:prstGeom prst="rect">
            <a:avLst/>
          </a:prstGeom>
        </p:spPr>
      </p:pic>
    </p:spTree>
    <p:extLst>
      <p:ext uri="{BB962C8B-B14F-4D97-AF65-F5344CB8AC3E}">
        <p14:creationId xmlns:p14="http://schemas.microsoft.com/office/powerpoint/2010/main" val="8210880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1" name="Straight Connector 7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85" name="Rectangle 84">
            <a:extLst>
              <a:ext uri="{FF2B5EF4-FFF2-40B4-BE49-F238E27FC236}">
                <a16:creationId xmlns:a16="http://schemas.microsoft.com/office/drawing/2014/main" id="{052B717E-679E-41A4-B95A-8F7DFAD3FA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23">
            <a:extLst>
              <a:ext uri="{FF2B5EF4-FFF2-40B4-BE49-F238E27FC236}">
                <a16:creationId xmlns:a16="http://schemas.microsoft.com/office/drawing/2014/main" id="{0B0EB278-F8C7-43AD-BCE2-A2F4D98C49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1"/>
            <a:ext cx="7960944" cy="6859759"/>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3837993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3837993 w 6125882"/>
              <a:gd name="connsiteY4" fmla="*/ 0 h 6857998"/>
              <a:gd name="connsiteX0" fmla="*/ 3244301 w 6125882"/>
              <a:gd name="connsiteY0" fmla="*/ 0 h 6868949"/>
              <a:gd name="connsiteX1" fmla="*/ 6125882 w 6125882"/>
              <a:gd name="connsiteY1" fmla="*/ 10951 h 6868949"/>
              <a:gd name="connsiteX2" fmla="*/ 6125882 w 6125882"/>
              <a:gd name="connsiteY2" fmla="*/ 6868949 h 6868949"/>
              <a:gd name="connsiteX3" fmla="*/ 0 w 6125882"/>
              <a:gd name="connsiteY3" fmla="*/ 6856996 h 6868949"/>
              <a:gd name="connsiteX4" fmla="*/ 3244301 w 6125882"/>
              <a:gd name="connsiteY4" fmla="*/ 0 h 6868949"/>
              <a:gd name="connsiteX0" fmla="*/ 3010169 w 6125882"/>
              <a:gd name="connsiteY0" fmla="*/ 0 h 6868949"/>
              <a:gd name="connsiteX1" fmla="*/ 6125882 w 6125882"/>
              <a:gd name="connsiteY1" fmla="*/ 10951 h 6868949"/>
              <a:gd name="connsiteX2" fmla="*/ 6125882 w 6125882"/>
              <a:gd name="connsiteY2" fmla="*/ 6868949 h 6868949"/>
              <a:gd name="connsiteX3" fmla="*/ 0 w 6125882"/>
              <a:gd name="connsiteY3" fmla="*/ 6856996 h 6868949"/>
              <a:gd name="connsiteX4" fmla="*/ 3010169 w 6125882"/>
              <a:gd name="connsiteY4" fmla="*/ 0 h 6868949"/>
              <a:gd name="connsiteX0" fmla="*/ 2951635 w 6067348"/>
              <a:gd name="connsiteY0" fmla="*/ 0 h 6868949"/>
              <a:gd name="connsiteX1" fmla="*/ 6067348 w 6067348"/>
              <a:gd name="connsiteY1" fmla="*/ 10951 h 6868949"/>
              <a:gd name="connsiteX2" fmla="*/ 6067348 w 6067348"/>
              <a:gd name="connsiteY2" fmla="*/ 6868949 h 6868949"/>
              <a:gd name="connsiteX3" fmla="*/ 0 w 6067348"/>
              <a:gd name="connsiteY3" fmla="*/ 6867946 h 6868949"/>
              <a:gd name="connsiteX4" fmla="*/ 2951635 w 6067348"/>
              <a:gd name="connsiteY4" fmla="*/ 0 h 6868949"/>
              <a:gd name="connsiteX0" fmla="*/ 2762929 w 6067348"/>
              <a:gd name="connsiteY0" fmla="*/ 0 h 6859759"/>
              <a:gd name="connsiteX1" fmla="*/ 6067348 w 6067348"/>
              <a:gd name="connsiteY1" fmla="*/ 1761 h 6859759"/>
              <a:gd name="connsiteX2" fmla="*/ 6067348 w 6067348"/>
              <a:gd name="connsiteY2" fmla="*/ 6859759 h 6859759"/>
              <a:gd name="connsiteX3" fmla="*/ 0 w 6067348"/>
              <a:gd name="connsiteY3" fmla="*/ 6858756 h 6859759"/>
              <a:gd name="connsiteX4" fmla="*/ 2762929 w 6067348"/>
              <a:gd name="connsiteY4" fmla="*/ 0 h 6859759"/>
              <a:gd name="connsiteX0" fmla="*/ 2675315 w 6067348"/>
              <a:gd name="connsiteY0" fmla="*/ 0 h 6859759"/>
              <a:gd name="connsiteX1" fmla="*/ 6067348 w 6067348"/>
              <a:gd name="connsiteY1" fmla="*/ 1761 h 6859759"/>
              <a:gd name="connsiteX2" fmla="*/ 6067348 w 6067348"/>
              <a:gd name="connsiteY2" fmla="*/ 6859759 h 6859759"/>
              <a:gd name="connsiteX3" fmla="*/ 0 w 6067348"/>
              <a:gd name="connsiteY3" fmla="*/ 6858756 h 6859759"/>
              <a:gd name="connsiteX4" fmla="*/ 2675315 w 6067348"/>
              <a:gd name="connsiteY4" fmla="*/ 0 h 6859759"/>
              <a:gd name="connsiteX0" fmla="*/ 2446171 w 5838204"/>
              <a:gd name="connsiteY0" fmla="*/ 0 h 6859759"/>
              <a:gd name="connsiteX1" fmla="*/ 5838204 w 5838204"/>
              <a:gd name="connsiteY1" fmla="*/ 1761 h 6859759"/>
              <a:gd name="connsiteX2" fmla="*/ 5838204 w 5838204"/>
              <a:gd name="connsiteY2" fmla="*/ 6859759 h 6859759"/>
              <a:gd name="connsiteX3" fmla="*/ 0 w 5838204"/>
              <a:gd name="connsiteY3" fmla="*/ 6858756 h 6859759"/>
              <a:gd name="connsiteX4" fmla="*/ 2446171 w 5838204"/>
              <a:gd name="connsiteY4" fmla="*/ 0 h 6859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38204" h="6859759">
                <a:moveTo>
                  <a:pt x="2446171" y="0"/>
                </a:moveTo>
                <a:lnTo>
                  <a:pt x="5838204" y="1761"/>
                </a:lnTo>
                <a:lnTo>
                  <a:pt x="5838204" y="6859759"/>
                </a:lnTo>
                <a:lnTo>
                  <a:pt x="0" y="6858756"/>
                </a:lnTo>
                <a:lnTo>
                  <a:pt x="2446171"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9" name="Straight Connector 88">
            <a:extLst>
              <a:ext uri="{FF2B5EF4-FFF2-40B4-BE49-F238E27FC236}">
                <a16:creationId xmlns:a16="http://schemas.microsoft.com/office/drawing/2014/main" id="{50A7A0AD-25ED-4137-AA04-A0E36CAA8E4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1187" y="10631"/>
            <a:ext cx="876073" cy="68580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B186F20B-6445-4368-B022-F9EABF15AE1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307961" y="640726"/>
            <a:ext cx="2884039" cy="621727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99F97BBF-9EBF-4BEE-B39C-E6C666941D8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34086" y="0"/>
            <a:ext cx="2757914" cy="142520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2E64BCFA-2830-2B2D-EAEF-E7BAC7494B93}"/>
              </a:ext>
            </a:extLst>
          </p:cNvPr>
          <p:cNvSpPr txBox="1"/>
          <p:nvPr/>
        </p:nvSpPr>
        <p:spPr>
          <a:xfrm>
            <a:off x="968905" y="501848"/>
            <a:ext cx="3419856" cy="5539978"/>
          </a:xfrm>
          <a:prstGeom prst="rect">
            <a:avLst/>
          </a:prstGeom>
          <a:noFill/>
        </p:spPr>
        <p:txBody>
          <a:bodyPr wrap="square" rtlCol="0">
            <a:spAutoFit/>
          </a:bodyPr>
          <a:lstStyle/>
          <a:p>
            <a:pPr algn="just"/>
            <a:r>
              <a:rPr lang="en-US" sz="2400" b="1" dirty="0">
                <a:effectLst/>
              </a:rPr>
              <a:t>Model Development</a:t>
            </a:r>
          </a:p>
          <a:p>
            <a:pPr algn="just"/>
            <a:endParaRPr lang="en-US" sz="2400" b="1" dirty="0">
              <a:effectLst/>
            </a:endParaRPr>
          </a:p>
          <a:p>
            <a:pPr algn="just"/>
            <a:r>
              <a:rPr lang="en-US" dirty="0"/>
              <a:t>In this project, I developed a machine learning model using </a:t>
            </a:r>
            <a:r>
              <a:rPr lang="en-US" b="1" dirty="0" err="1"/>
              <a:t>CatBoost</a:t>
            </a:r>
            <a:r>
              <a:rPr lang="en-US" b="1" dirty="0"/>
              <a:t> Regressor</a:t>
            </a:r>
            <a:r>
              <a:rPr lang="en-US" dirty="0"/>
              <a:t>. After loading and exploring the dataset, I cleaned the data by handling missing values and outliers, then performed data transformation and encoding to prepare the features. The dataset was split into 80% training and 20% testing to evaluate the model's performance. I trained the model using the training set, optimizing hyperparameters like iterations and learning rate, and made predictions on the test set. The model achieved an </a:t>
            </a:r>
            <a:r>
              <a:rPr lang="en-US" b="1" dirty="0"/>
              <a:t>R-squared</a:t>
            </a:r>
            <a:r>
              <a:rPr lang="en-US" dirty="0"/>
              <a:t> of </a:t>
            </a:r>
            <a:r>
              <a:rPr lang="en-US" b="1" dirty="0"/>
              <a:t>0.64,</a:t>
            </a:r>
            <a:r>
              <a:rPr lang="en-US" dirty="0"/>
              <a:t> indicating a decent level of accuracy in predicting real estate prices.</a:t>
            </a:r>
          </a:p>
        </p:txBody>
      </p:sp>
      <p:sp>
        <p:nvSpPr>
          <p:cNvPr id="16" name="TextBox 15">
            <a:extLst>
              <a:ext uri="{FF2B5EF4-FFF2-40B4-BE49-F238E27FC236}">
                <a16:creationId xmlns:a16="http://schemas.microsoft.com/office/drawing/2014/main" id="{741A5DE5-5830-B6EF-234A-67BDEE6BC354}"/>
              </a:ext>
            </a:extLst>
          </p:cNvPr>
          <p:cNvSpPr txBox="1"/>
          <p:nvPr/>
        </p:nvSpPr>
        <p:spPr>
          <a:xfrm>
            <a:off x="6286499" y="437998"/>
            <a:ext cx="4097926" cy="5401479"/>
          </a:xfrm>
          <a:prstGeom prst="rect">
            <a:avLst/>
          </a:prstGeom>
          <a:noFill/>
        </p:spPr>
        <p:txBody>
          <a:bodyPr wrap="square" rtlCol="0">
            <a:spAutoFit/>
          </a:bodyPr>
          <a:lstStyle/>
          <a:p>
            <a:r>
              <a:rPr lang="en-US" sz="2400" b="1" dirty="0"/>
              <a:t>Performance Metrics </a:t>
            </a:r>
          </a:p>
          <a:p>
            <a:endParaRPr lang="en-US" sz="1100" dirty="0"/>
          </a:p>
          <a:p>
            <a:endParaRPr lang="en-US" b="0" i="0" dirty="0">
              <a:effectLst/>
            </a:endParaRPr>
          </a:p>
          <a:p>
            <a:r>
              <a:rPr lang="en-US" b="0" i="0" dirty="0">
                <a:effectLst/>
              </a:rPr>
              <a:t>Mean Absolute Error (MAE): 131489.37</a:t>
            </a:r>
          </a:p>
          <a:p>
            <a:r>
              <a:rPr lang="en-US" b="0" i="0" dirty="0">
                <a:effectLst/>
              </a:rPr>
              <a:t>Mean Squared Error (MSE):235536872546.40 </a:t>
            </a:r>
          </a:p>
          <a:p>
            <a:r>
              <a:rPr lang="en-US" b="0" i="0" dirty="0">
                <a:effectLst/>
              </a:rPr>
              <a:t>R-squared (R²): 0.6432</a:t>
            </a:r>
          </a:p>
          <a:p>
            <a:endParaRPr lang="en-US" sz="1100" dirty="0">
              <a:latin typeface="Consolas" panose="020B0609020204030204" pitchFamily="49" charset="0"/>
            </a:endParaRPr>
          </a:p>
          <a:p>
            <a:endParaRPr lang="en-US" sz="1100" dirty="0">
              <a:latin typeface="Consolas" panose="020B0609020204030204" pitchFamily="49" charset="0"/>
            </a:endParaRPr>
          </a:p>
          <a:p>
            <a:pPr algn="just"/>
            <a:r>
              <a:rPr lang="en-US" dirty="0"/>
              <a:t>The model's performance metrics indicate that, on average, the predictions are off by </a:t>
            </a:r>
            <a:r>
              <a:rPr lang="en-US" b="1" dirty="0"/>
              <a:t>131,489</a:t>
            </a:r>
            <a:r>
              <a:rPr lang="en-US" dirty="0"/>
              <a:t> units (MAE), which is a significant error given the context of the data. The </a:t>
            </a:r>
            <a:r>
              <a:rPr lang="en-US" b="1" dirty="0"/>
              <a:t>Mean Squared Error (MSE)</a:t>
            </a:r>
            <a:r>
              <a:rPr lang="en-US" dirty="0"/>
              <a:t> is very high at </a:t>
            </a:r>
            <a:r>
              <a:rPr lang="en-US" b="1" dirty="0"/>
              <a:t>235.5 billion</a:t>
            </a:r>
            <a:r>
              <a:rPr lang="en-US" dirty="0"/>
              <a:t>, suggesting that the model makes some large prediction errors, as MSE penalizes larger errors more heavily. The </a:t>
            </a:r>
            <a:r>
              <a:rPr lang="en-US" b="1" dirty="0"/>
              <a:t>R-squared (R²)</a:t>
            </a:r>
            <a:r>
              <a:rPr lang="en-US" dirty="0"/>
              <a:t> value of </a:t>
            </a:r>
            <a:r>
              <a:rPr lang="en-US" b="1" dirty="0"/>
              <a:t>0.6432</a:t>
            </a:r>
            <a:r>
              <a:rPr lang="en-US" dirty="0"/>
              <a:t> means that the model explains about </a:t>
            </a:r>
            <a:r>
              <a:rPr lang="en-US" b="1" dirty="0"/>
              <a:t>64%</a:t>
            </a:r>
            <a:r>
              <a:rPr lang="en-US" dirty="0"/>
              <a:t> of the variability in the target variable, which indicates a moderate level of accuracy but also shows room for improvement.</a:t>
            </a:r>
            <a:endParaRPr lang="en-US" sz="1100" dirty="0">
              <a:latin typeface="Consolas" panose="020B0609020204030204" pitchFamily="49" charset="0"/>
            </a:endParaRPr>
          </a:p>
        </p:txBody>
      </p:sp>
    </p:spTree>
    <p:extLst>
      <p:ext uri="{BB962C8B-B14F-4D97-AF65-F5344CB8AC3E}">
        <p14:creationId xmlns:p14="http://schemas.microsoft.com/office/powerpoint/2010/main" val="42420392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E30769B-62D3-AAB3-24C1-6B45A1F405D3}"/>
              </a:ext>
            </a:extLst>
          </p:cNvPr>
          <p:cNvSpPr txBox="1"/>
          <p:nvPr/>
        </p:nvSpPr>
        <p:spPr>
          <a:xfrm>
            <a:off x="786384" y="2004290"/>
            <a:ext cx="10597896" cy="923330"/>
          </a:xfrm>
          <a:prstGeom prst="rect">
            <a:avLst/>
          </a:prstGeom>
          <a:noFill/>
        </p:spPr>
        <p:txBody>
          <a:bodyPr wrap="square" rtlCol="0">
            <a:spAutoFit/>
          </a:bodyPr>
          <a:lstStyle/>
          <a:p>
            <a:endParaRPr lang="en-US" dirty="0">
              <a:solidFill>
                <a:srgbClr val="1F2328"/>
              </a:solidFill>
              <a:latin typeface="-apple-system"/>
            </a:endParaRPr>
          </a:p>
          <a:p>
            <a:endParaRPr lang="en-US" dirty="0">
              <a:solidFill>
                <a:srgbClr val="1F2328"/>
              </a:solidFill>
              <a:latin typeface="-apple-system"/>
            </a:endParaRPr>
          </a:p>
          <a:p>
            <a:endParaRPr lang="en-US" dirty="0"/>
          </a:p>
        </p:txBody>
      </p:sp>
      <p:pic>
        <p:nvPicPr>
          <p:cNvPr id="8" name="Picture 7">
            <a:extLst>
              <a:ext uri="{FF2B5EF4-FFF2-40B4-BE49-F238E27FC236}">
                <a16:creationId xmlns:a16="http://schemas.microsoft.com/office/drawing/2014/main" id="{95390DCA-2E5B-2C9F-0B92-A582E7057F31}"/>
              </a:ext>
            </a:extLst>
          </p:cNvPr>
          <p:cNvPicPr>
            <a:picLocks noChangeAspect="1"/>
          </p:cNvPicPr>
          <p:nvPr/>
        </p:nvPicPr>
        <p:blipFill>
          <a:blip r:embed="rId3"/>
          <a:stretch>
            <a:fillRect/>
          </a:stretch>
        </p:blipFill>
        <p:spPr>
          <a:xfrm>
            <a:off x="6096000" y="449261"/>
            <a:ext cx="5094316" cy="4117076"/>
          </a:xfrm>
          <a:prstGeom prst="rect">
            <a:avLst/>
          </a:prstGeom>
        </p:spPr>
      </p:pic>
      <p:pic>
        <p:nvPicPr>
          <p:cNvPr id="2" name="Picture 1">
            <a:extLst>
              <a:ext uri="{FF2B5EF4-FFF2-40B4-BE49-F238E27FC236}">
                <a16:creationId xmlns:a16="http://schemas.microsoft.com/office/drawing/2014/main" id="{FB03BD0B-4ABB-4FA6-3531-067AC2A5E127}"/>
              </a:ext>
            </a:extLst>
          </p:cNvPr>
          <p:cNvPicPr>
            <a:picLocks noChangeAspect="1"/>
          </p:cNvPicPr>
          <p:nvPr/>
        </p:nvPicPr>
        <p:blipFill>
          <a:blip r:embed="rId4"/>
          <a:stretch>
            <a:fillRect/>
          </a:stretch>
        </p:blipFill>
        <p:spPr>
          <a:xfrm>
            <a:off x="6040603" y="4482649"/>
            <a:ext cx="6151397" cy="1408283"/>
          </a:xfrm>
          <a:prstGeom prst="rect">
            <a:avLst/>
          </a:prstGeom>
        </p:spPr>
      </p:pic>
      <p:pic>
        <p:nvPicPr>
          <p:cNvPr id="4" name="Picture 3">
            <a:extLst>
              <a:ext uri="{FF2B5EF4-FFF2-40B4-BE49-F238E27FC236}">
                <a16:creationId xmlns:a16="http://schemas.microsoft.com/office/drawing/2014/main" id="{F49DEC60-C611-C30F-206B-961271ACFE37}"/>
              </a:ext>
            </a:extLst>
          </p:cNvPr>
          <p:cNvPicPr>
            <a:picLocks noChangeAspect="1"/>
          </p:cNvPicPr>
          <p:nvPr/>
        </p:nvPicPr>
        <p:blipFill>
          <a:blip r:embed="rId5"/>
          <a:stretch>
            <a:fillRect/>
          </a:stretch>
        </p:blipFill>
        <p:spPr>
          <a:xfrm>
            <a:off x="377019" y="499975"/>
            <a:ext cx="5304186" cy="4015649"/>
          </a:xfrm>
          <a:prstGeom prst="rect">
            <a:avLst/>
          </a:prstGeom>
        </p:spPr>
      </p:pic>
      <p:sp>
        <p:nvSpPr>
          <p:cNvPr id="6" name="TextBox 5">
            <a:extLst>
              <a:ext uri="{FF2B5EF4-FFF2-40B4-BE49-F238E27FC236}">
                <a16:creationId xmlns:a16="http://schemas.microsoft.com/office/drawing/2014/main" id="{948AC328-FFAC-E4E4-62CF-A7EA8D586A03}"/>
              </a:ext>
            </a:extLst>
          </p:cNvPr>
          <p:cNvSpPr txBox="1"/>
          <p:nvPr/>
        </p:nvSpPr>
        <p:spPr>
          <a:xfrm>
            <a:off x="336204" y="4687468"/>
            <a:ext cx="5385816" cy="1107996"/>
          </a:xfrm>
          <a:prstGeom prst="rect">
            <a:avLst/>
          </a:prstGeom>
          <a:noFill/>
        </p:spPr>
        <p:txBody>
          <a:bodyPr wrap="square" rtlCol="0">
            <a:spAutoFit/>
          </a:bodyPr>
          <a:lstStyle/>
          <a:p>
            <a:pPr algn="just"/>
            <a:r>
              <a:rPr lang="en-US" sz="1100" dirty="0"/>
              <a:t>This scatter plot compares the actual and predicted values from the model, filtered to include only data points where both are less than </a:t>
            </a:r>
            <a:r>
              <a:rPr lang="en-US" sz="1100" b="1" dirty="0"/>
              <a:t>500,000</a:t>
            </a:r>
            <a:r>
              <a:rPr lang="en-US" sz="1100" dirty="0"/>
              <a:t>. The red dashed line represents perfect predictions where actual equals predicted. Most points are close to this line, indicating that the model performs reasonably well in this range, though there is some spread, particularly for higher values, suggesting slight prediction errors as the actual values increase. Overall, the model is fairly accurate for predicting values under 500,000 but shows increasing variability at the higher end.</a:t>
            </a:r>
          </a:p>
        </p:txBody>
      </p:sp>
    </p:spTree>
    <p:extLst>
      <p:ext uri="{BB962C8B-B14F-4D97-AF65-F5344CB8AC3E}">
        <p14:creationId xmlns:p14="http://schemas.microsoft.com/office/powerpoint/2010/main" val="7296091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7" name="Rectangle 26">
            <a:extLst>
              <a:ext uri="{FF2B5EF4-FFF2-40B4-BE49-F238E27FC236}">
                <a16:creationId xmlns:a16="http://schemas.microsoft.com/office/drawing/2014/main" id="{2B78D151-52A1-46B3-8374-570DA802E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4812B206-25E9-4F8B-AED7-8353BA625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849100"/>
            <a:ext cx="12192000" cy="2008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a:extLst>
              <a:ext uri="{FF2B5EF4-FFF2-40B4-BE49-F238E27FC236}">
                <a16:creationId xmlns:a16="http://schemas.microsoft.com/office/drawing/2014/main" id="{E142A6D3-8DB2-4EE4-B19A-4C40D070FE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60990" y="4849100"/>
            <a:ext cx="2366826" cy="20089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D73BD45-87D9-44BD-8E6F-A575FFD9C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a:endCxn id="12" idx="1"/>
          </p:cNvCxnSpPr>
          <p:nvPr>
            <p:extLst>
              <p:ext uri="{386F3935-93C4-4BCD-93E2-E3B085C9AB24}">
                <p16:designElem xmlns:p16="http://schemas.microsoft.com/office/powerpoint/2015/main" val="1"/>
              </p:ext>
            </p:extLst>
          </p:nvPr>
        </p:nvCxnSpPr>
        <p:spPr>
          <a:xfrm flipH="1">
            <a:off x="147638" y="2648943"/>
            <a:ext cx="3027816" cy="100445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7820EEBA-733A-FF4B-CFCD-9254BAEF4CB0}"/>
              </a:ext>
            </a:extLst>
          </p:cNvPr>
          <p:cNvSpPr txBox="1"/>
          <p:nvPr/>
        </p:nvSpPr>
        <p:spPr>
          <a:xfrm>
            <a:off x="1580710" y="5060330"/>
            <a:ext cx="9173237" cy="1416670"/>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3100" b="1" i="1" kern="1200" cap="all" baseline="0" dirty="0">
                <a:solidFill>
                  <a:schemeClr val="tx2"/>
                </a:solidFill>
                <a:effectLst/>
                <a:latin typeface="+mj-lt"/>
                <a:ea typeface="+mj-ea"/>
                <a:cs typeface="+mj-cs"/>
              </a:rPr>
              <a:t>Input new data to predict the price using the trained Model </a:t>
            </a:r>
          </a:p>
          <a:p>
            <a:pPr algn="ctr">
              <a:lnSpc>
                <a:spcPct val="90000"/>
              </a:lnSpc>
              <a:spcBef>
                <a:spcPct val="0"/>
              </a:spcBef>
              <a:spcAft>
                <a:spcPts val="600"/>
              </a:spcAft>
            </a:pPr>
            <a:endParaRPr lang="en-US" sz="3100" i="1" kern="1200" cap="all" baseline="0" dirty="0">
              <a:solidFill>
                <a:schemeClr val="tx2"/>
              </a:solidFill>
              <a:latin typeface="+mj-lt"/>
              <a:ea typeface="+mj-ea"/>
              <a:cs typeface="+mj-cs"/>
            </a:endParaRPr>
          </a:p>
        </p:txBody>
      </p:sp>
      <p:cxnSp>
        <p:nvCxnSpPr>
          <p:cNvPr id="35" name="Straight Connector 34">
            <a:extLst>
              <a:ext uri="{FF2B5EF4-FFF2-40B4-BE49-F238E27FC236}">
                <a16:creationId xmlns:a16="http://schemas.microsoft.com/office/drawing/2014/main" id="{2178E38C-83CD-4BC6-893D-662EF9BFAA6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1602477" y="4849098"/>
            <a:ext cx="339224" cy="200890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965CFDB-63A4-4033-A10B-8444138F68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82420" y="4849097"/>
            <a:ext cx="3309580" cy="138214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592553D2-F84C-F59D-4E90-C48A9260E495}"/>
              </a:ext>
            </a:extLst>
          </p:cNvPr>
          <p:cNvPicPr>
            <a:picLocks noChangeAspect="1"/>
          </p:cNvPicPr>
          <p:nvPr/>
        </p:nvPicPr>
        <p:blipFill>
          <a:blip r:embed="rId3"/>
          <a:stretch>
            <a:fillRect/>
          </a:stretch>
        </p:blipFill>
        <p:spPr>
          <a:xfrm>
            <a:off x="1494763" y="381000"/>
            <a:ext cx="9497750" cy="1695687"/>
          </a:xfrm>
          <a:prstGeom prst="rect">
            <a:avLst/>
          </a:prstGeom>
        </p:spPr>
      </p:pic>
      <p:pic>
        <p:nvPicPr>
          <p:cNvPr id="16" name="Picture 15">
            <a:extLst>
              <a:ext uri="{FF2B5EF4-FFF2-40B4-BE49-F238E27FC236}">
                <a16:creationId xmlns:a16="http://schemas.microsoft.com/office/drawing/2014/main" id="{E9472ECE-6D8B-A8FA-A6CB-ACF764C7751C}"/>
              </a:ext>
            </a:extLst>
          </p:cNvPr>
          <p:cNvPicPr>
            <a:picLocks noChangeAspect="1"/>
          </p:cNvPicPr>
          <p:nvPr/>
        </p:nvPicPr>
        <p:blipFill>
          <a:blip r:embed="rId4"/>
          <a:stretch>
            <a:fillRect/>
          </a:stretch>
        </p:blipFill>
        <p:spPr>
          <a:xfrm>
            <a:off x="3023759" y="2247735"/>
            <a:ext cx="6144482" cy="2362530"/>
          </a:xfrm>
          <a:prstGeom prst="rect">
            <a:avLst/>
          </a:prstGeom>
        </p:spPr>
      </p:pic>
    </p:spTree>
    <p:extLst>
      <p:ext uri="{BB962C8B-B14F-4D97-AF65-F5344CB8AC3E}">
        <p14:creationId xmlns:p14="http://schemas.microsoft.com/office/powerpoint/2010/main" val="8374022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noFill/>
        </p:spPr>
        <p:txBody>
          <a:bodyPr>
            <a:noAutofit/>
          </a:bodyPr>
          <a:lstStyle/>
          <a:p>
            <a:endParaRPr lang="en-US" dirty="0"/>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half" idx="1"/>
          </p:nvPr>
        </p:nvSpPr>
        <p:spPr>
          <a:solidFill>
            <a:schemeClr val="bg1"/>
          </a:solidFill>
        </p:spPr>
        <p:txBody>
          <a:bodyPr vert="horz" lIns="91440" tIns="45720" rIns="91440" bIns="45720" rtlCol="0" anchor="t">
            <a:normAutofit/>
          </a:bodyPr>
          <a:lstStyle/>
          <a:p>
            <a:endParaRPr lang="en-US" dirty="0"/>
          </a:p>
        </p:txBody>
      </p:sp>
      <p:sp>
        <p:nvSpPr>
          <p:cNvPr id="5" name="Table Placeholder 4">
            <a:extLst>
              <a:ext uri="{FF2B5EF4-FFF2-40B4-BE49-F238E27FC236}">
                <a16:creationId xmlns:a16="http://schemas.microsoft.com/office/drawing/2014/main" id="{76E4EE81-3330-AC2D-C415-99A12BE36885}"/>
              </a:ext>
            </a:extLst>
          </p:cNvPr>
          <p:cNvSpPr>
            <a:spLocks noGrp="1"/>
          </p:cNvSpPr>
          <p:nvPr>
            <p:ph type="tbl" sz="quarter" idx="13"/>
          </p:nvPr>
        </p:nvSpPr>
        <p:spPr/>
        <p:txBody>
          <a:bodyPr/>
          <a:lstStyle/>
          <a:p>
            <a:endParaRPr lang="en-US"/>
          </a:p>
        </p:txBody>
      </p:sp>
    </p:spTree>
    <p:extLst>
      <p:ext uri="{BB962C8B-B14F-4D97-AF65-F5344CB8AC3E}">
        <p14:creationId xmlns:p14="http://schemas.microsoft.com/office/powerpoint/2010/main" val="42599771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noFill/>
        </p:spPr>
        <p:txBody>
          <a:bodyPr/>
          <a:lstStyle/>
          <a:p>
            <a:endParaRPr lang="en-US" dirty="0"/>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half" idx="14"/>
          </p:nvPr>
        </p:nvSpPr>
        <p:spPr>
          <a:noFill/>
        </p:spPr>
        <p:txBody>
          <a:bodyPr vert="horz" lIns="91440" tIns="45720" rIns="91440" bIns="45720" rtlCol="0" anchor="t">
            <a:normAutofit/>
          </a:bodyPr>
          <a:lstStyle/>
          <a:p>
            <a:pPr lvl="1"/>
            <a:endParaRPr lang="en-US" dirty="0"/>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half" idx="2"/>
          </p:nvPr>
        </p:nvSpPr>
        <p:spPr>
          <a:noFill/>
        </p:spPr>
        <p:txBody>
          <a:bodyPr>
            <a:normAutofit/>
          </a:bodyPr>
          <a:lstStyle/>
          <a:p>
            <a:endParaRPr lang="en-US" dirty="0"/>
          </a:p>
        </p:txBody>
      </p:sp>
    </p:spTree>
    <p:extLst>
      <p:ext uri="{BB962C8B-B14F-4D97-AF65-F5344CB8AC3E}">
        <p14:creationId xmlns:p14="http://schemas.microsoft.com/office/powerpoint/2010/main" val="643777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60499A1-A67F-7DE7-6FC0-4BB6F8AC74FA}"/>
              </a:ext>
            </a:extLst>
          </p:cNvPr>
          <p:cNvSpPr txBox="1"/>
          <p:nvPr/>
        </p:nvSpPr>
        <p:spPr>
          <a:xfrm>
            <a:off x="1572768" y="566928"/>
            <a:ext cx="9281160" cy="2893100"/>
          </a:xfrm>
          <a:prstGeom prst="rect">
            <a:avLst/>
          </a:prstGeom>
          <a:noFill/>
        </p:spPr>
        <p:txBody>
          <a:bodyPr wrap="square" rtlCol="0">
            <a:spAutoFit/>
          </a:bodyPr>
          <a:lstStyle/>
          <a:p>
            <a:endParaRPr lang="en-US" dirty="0"/>
          </a:p>
          <a:p>
            <a:r>
              <a:rPr lang="en-US" sz="1400" b="1" dirty="0"/>
              <a:t>If given more time we want to:</a:t>
            </a:r>
          </a:p>
          <a:p>
            <a:endParaRPr lang="en-US" b="1" dirty="0"/>
          </a:p>
          <a:p>
            <a:pPr>
              <a:buFont typeface="+mj-lt"/>
              <a:buAutoNum type="arabicPeriod"/>
            </a:pPr>
            <a:r>
              <a:rPr lang="en-US" sz="1200" b="1" dirty="0"/>
              <a:t>Input New Data</a:t>
            </a:r>
            <a:r>
              <a:rPr lang="en-US" sz="1200" dirty="0"/>
              <a:t>: We will create a new listing for each property, data such as the number of bedrooms, bathrooms, lot size, house size, location (city, state, zip code), and previous sale date are available.</a:t>
            </a:r>
          </a:p>
          <a:p>
            <a:pPr>
              <a:buFont typeface="+mj-lt"/>
              <a:buAutoNum type="arabicPeriod"/>
            </a:pPr>
            <a:endParaRPr lang="en-US" sz="1200" dirty="0"/>
          </a:p>
          <a:p>
            <a:pPr>
              <a:buFont typeface="+mj-lt"/>
              <a:buAutoNum type="arabicPeriod"/>
            </a:pPr>
            <a:r>
              <a:rPr lang="en-US" sz="1200" b="1" dirty="0"/>
              <a:t>Apply Preprocessing</a:t>
            </a:r>
            <a:r>
              <a:rPr lang="en-US" sz="1200" dirty="0"/>
              <a:t>: Preprocess the new data as what we did with the training data, ensuring that categorical variables are encoded, and numerical features are scaled properly.</a:t>
            </a:r>
          </a:p>
          <a:p>
            <a:pPr>
              <a:buFont typeface="+mj-lt"/>
              <a:buAutoNum type="arabicPeriod"/>
            </a:pPr>
            <a:endParaRPr lang="en-US" sz="1200" dirty="0"/>
          </a:p>
          <a:p>
            <a:pPr>
              <a:buFont typeface="+mj-lt"/>
              <a:buAutoNum type="arabicPeriod"/>
            </a:pPr>
            <a:r>
              <a:rPr lang="en-US" sz="1200" b="1" dirty="0"/>
              <a:t>Predict House Prices</a:t>
            </a:r>
            <a:r>
              <a:rPr lang="en-US" sz="1200" dirty="0"/>
              <a:t>: Using the final, best-performing model, we will predict the expected market price (price per square foot or total price) for each property based on the input features.</a:t>
            </a:r>
          </a:p>
          <a:p>
            <a:pPr>
              <a:buFont typeface="+mj-lt"/>
              <a:buAutoNum type="arabicPeriod"/>
            </a:pPr>
            <a:endParaRPr lang="en-US" sz="1200" dirty="0"/>
          </a:p>
          <a:p>
            <a:pPr>
              <a:buFont typeface="+mj-lt"/>
              <a:buAutoNum type="arabicPeriod"/>
            </a:pPr>
            <a:r>
              <a:rPr lang="en-US" sz="1200" b="1" dirty="0"/>
              <a:t>Comparison with Listed Prices</a:t>
            </a:r>
            <a:r>
              <a:rPr lang="en-US" sz="1200" dirty="0"/>
              <a:t>: Once we have the predicted prices, will compare them with the actual listing prices of the properties. If the predicted price is significantly higher than the listing price, that property could be underpriced and a good investment opportunity.</a:t>
            </a:r>
          </a:p>
        </p:txBody>
      </p:sp>
    </p:spTree>
    <p:extLst>
      <p:ext uri="{BB962C8B-B14F-4D97-AF65-F5344CB8AC3E}">
        <p14:creationId xmlns:p14="http://schemas.microsoft.com/office/powerpoint/2010/main" val="3604630649"/>
      </p:ext>
    </p:extLst>
  </p:cSld>
  <p:clrMapOvr>
    <a:masterClrMapping/>
  </p:clrMapOvr>
</p:sld>
</file>

<file path=ppt/theme/theme1.xml><?xml version="1.0" encoding="utf-8"?>
<a:theme xmlns:a="http://schemas.openxmlformats.org/drawingml/2006/main" name="AngleLinesVTI">
  <a:themeElements>
    <a:clrScheme name="Custom 34">
      <a:dk1>
        <a:sysClr val="windowText" lastClr="000000"/>
      </a:dk1>
      <a:lt1>
        <a:sysClr val="window" lastClr="FFFFFF"/>
      </a:lt1>
      <a:dk2>
        <a:srgbClr val="001E2E"/>
      </a:dk2>
      <a:lt2>
        <a:srgbClr val="F0ECEC"/>
      </a:lt2>
      <a:accent1>
        <a:srgbClr val="155767"/>
      </a:accent1>
      <a:accent2>
        <a:srgbClr val="BA9CA0"/>
      </a:accent2>
      <a:accent3>
        <a:srgbClr val="A57931"/>
      </a:accent3>
      <a:accent4>
        <a:srgbClr val="0E577C"/>
      </a:accent4>
      <a:accent5>
        <a:srgbClr val="CC846E"/>
      </a:accent5>
      <a:accent6>
        <a:srgbClr val="93767A"/>
      </a:accent6>
      <a:hlink>
        <a:srgbClr val="0563C1"/>
      </a:hlink>
      <a:folHlink>
        <a:srgbClr val="954F72"/>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C20BE78-9FDF-401B-B412-3AA10EC5BEA3}">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30E62E91-3991-445A-ADE0-DB143B39320F}">
  <ds:schemaRefs>
    <ds:schemaRef ds:uri="http://schemas.microsoft.com/sharepoint/v3/contenttype/forms"/>
  </ds:schemaRefs>
</ds:datastoreItem>
</file>

<file path=customXml/itemProps3.xml><?xml version="1.0" encoding="utf-8"?>
<ds:datastoreItem xmlns:ds="http://schemas.openxmlformats.org/officeDocument/2006/customXml" ds:itemID="{1C180A77-4928-484F-9529-F716C85D6A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{F3427C70-0767-403D-A5E3-94E83772B533}tf22797433_win32</Template>
  <TotalTime>1041</TotalTime>
  <Words>1222</Words>
  <Application>Microsoft Office PowerPoint</Application>
  <PresentationFormat>Widescreen</PresentationFormat>
  <Paragraphs>111</Paragraphs>
  <Slides>10</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-apple-system</vt:lpstr>
      <vt:lpstr>Aptos</vt:lpstr>
      <vt:lpstr>Arial</vt:lpstr>
      <vt:lpstr>Calibri</vt:lpstr>
      <vt:lpstr>Consolas</vt:lpstr>
      <vt:lpstr>Univers Condensed Light</vt:lpstr>
      <vt:lpstr>Walbaum Display Light</vt:lpstr>
      <vt:lpstr>AngleLinesVTI</vt:lpstr>
      <vt:lpstr>  Texas Real Estate  predict house prices based on various real estate features using Machine Learning     Presented by:  Rebecca, Natalie, Russell, Michael, Trinity</vt:lpstr>
      <vt:lpstr>PowerPoint Presentation</vt:lpstr>
      <vt:lpstr> </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Rebecca Cepe</dc:creator>
  <cp:lastModifiedBy>Rebecca Cepe</cp:lastModifiedBy>
  <cp:revision>9</cp:revision>
  <dcterms:created xsi:type="dcterms:W3CDTF">2024-08-31T22:39:02Z</dcterms:created>
  <dcterms:modified xsi:type="dcterms:W3CDTF">2024-09-08T16:30:08Z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